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214"/>
  </p:notesMasterIdLst>
  <p:handoutMasterIdLst>
    <p:handoutMasterId r:id="rId215"/>
  </p:handoutMasterIdLst>
  <p:sldIdLst>
    <p:sldId id="784" r:id="rId18"/>
    <p:sldId id="801" r:id="rId19"/>
    <p:sldId id="799" r:id="rId20"/>
    <p:sldId id="577" r:id="rId21"/>
    <p:sldId id="271" r:id="rId22"/>
    <p:sldId id="274" r:id="rId23"/>
    <p:sldId id="269" r:id="rId24"/>
    <p:sldId id="807" r:id="rId25"/>
    <p:sldId id="287" r:id="rId26"/>
    <p:sldId id="286" r:id="rId27"/>
    <p:sldId id="808" r:id="rId28"/>
    <p:sldId id="809" r:id="rId29"/>
    <p:sldId id="810" r:id="rId30"/>
    <p:sldId id="882" r:id="rId31"/>
    <p:sldId id="881" r:id="rId32"/>
    <p:sldId id="811" r:id="rId33"/>
    <p:sldId id="812" r:id="rId34"/>
    <p:sldId id="884" r:id="rId35"/>
    <p:sldId id="883" r:id="rId36"/>
    <p:sldId id="813" r:id="rId37"/>
    <p:sldId id="814" r:id="rId38"/>
    <p:sldId id="885" r:id="rId39"/>
    <p:sldId id="886" r:id="rId40"/>
    <p:sldId id="815" r:id="rId41"/>
    <p:sldId id="868" r:id="rId42"/>
    <p:sldId id="867" r:id="rId43"/>
    <p:sldId id="816" r:id="rId44"/>
    <p:sldId id="817" r:id="rId45"/>
    <p:sldId id="818" r:id="rId46"/>
    <p:sldId id="819" r:id="rId47"/>
    <p:sldId id="820" r:id="rId48"/>
    <p:sldId id="821" r:id="rId49"/>
    <p:sldId id="822" r:id="rId50"/>
    <p:sldId id="823" r:id="rId51"/>
    <p:sldId id="831" r:id="rId52"/>
    <p:sldId id="825" r:id="rId53"/>
    <p:sldId id="890" r:id="rId54"/>
    <p:sldId id="891" r:id="rId55"/>
    <p:sldId id="832" r:id="rId56"/>
    <p:sldId id="889" r:id="rId57"/>
    <p:sldId id="892" r:id="rId58"/>
    <p:sldId id="827" r:id="rId59"/>
    <p:sldId id="828" r:id="rId60"/>
    <p:sldId id="843" r:id="rId61"/>
    <p:sldId id="893" r:id="rId62"/>
    <p:sldId id="894" r:id="rId63"/>
    <p:sldId id="1116" r:id="rId64"/>
    <p:sldId id="844" r:id="rId65"/>
    <p:sldId id="845" r:id="rId66"/>
    <p:sldId id="846" r:id="rId67"/>
    <p:sldId id="847" r:id="rId68"/>
    <p:sldId id="848" r:id="rId69"/>
    <p:sldId id="849" r:id="rId70"/>
    <p:sldId id="850" r:id="rId71"/>
    <p:sldId id="851" r:id="rId72"/>
    <p:sldId id="866" r:id="rId73"/>
    <p:sldId id="1106" r:id="rId74"/>
    <p:sldId id="1109" r:id="rId75"/>
    <p:sldId id="1108" r:id="rId76"/>
    <p:sldId id="1107" r:id="rId77"/>
    <p:sldId id="869" r:id="rId78"/>
    <p:sldId id="870" r:id="rId79"/>
    <p:sldId id="871" r:id="rId80"/>
    <p:sldId id="872" r:id="rId81"/>
    <p:sldId id="873" r:id="rId82"/>
    <p:sldId id="874" r:id="rId83"/>
    <p:sldId id="875" r:id="rId84"/>
    <p:sldId id="876" r:id="rId85"/>
    <p:sldId id="877" r:id="rId86"/>
    <p:sldId id="878" r:id="rId87"/>
    <p:sldId id="879" r:id="rId88"/>
    <p:sldId id="880" r:id="rId89"/>
    <p:sldId id="895" r:id="rId90"/>
    <p:sldId id="896" r:id="rId91"/>
    <p:sldId id="1104" r:id="rId92"/>
    <p:sldId id="1105" r:id="rId93"/>
    <p:sldId id="897" r:id="rId94"/>
    <p:sldId id="900" r:id="rId95"/>
    <p:sldId id="901" r:id="rId96"/>
    <p:sldId id="902" r:id="rId97"/>
    <p:sldId id="903" r:id="rId98"/>
    <p:sldId id="904" r:id="rId99"/>
    <p:sldId id="905" r:id="rId100"/>
    <p:sldId id="899" r:id="rId101"/>
    <p:sldId id="898" r:id="rId102"/>
    <p:sldId id="906" r:id="rId103"/>
    <p:sldId id="1110" r:id="rId104"/>
    <p:sldId id="1111" r:id="rId105"/>
    <p:sldId id="1112" r:id="rId106"/>
    <p:sldId id="1113" r:id="rId107"/>
    <p:sldId id="1114" r:id="rId108"/>
    <p:sldId id="1115" r:id="rId109"/>
    <p:sldId id="1209" r:id="rId110"/>
    <p:sldId id="957" r:id="rId111"/>
    <p:sldId id="978" r:id="rId112"/>
    <p:sldId id="979" r:id="rId113"/>
    <p:sldId id="980" r:id="rId114"/>
    <p:sldId id="981" r:id="rId115"/>
    <p:sldId id="982" r:id="rId116"/>
    <p:sldId id="983" r:id="rId117"/>
    <p:sldId id="984" r:id="rId118"/>
    <p:sldId id="985" r:id="rId119"/>
    <p:sldId id="986" r:id="rId120"/>
    <p:sldId id="1117" r:id="rId121"/>
    <p:sldId id="1004" r:id="rId122"/>
    <p:sldId id="991" r:id="rId123"/>
    <p:sldId id="1008" r:id="rId124"/>
    <p:sldId id="1009" r:id="rId125"/>
    <p:sldId id="1010" r:id="rId126"/>
    <p:sldId id="1011" r:id="rId127"/>
    <p:sldId id="1015" r:id="rId128"/>
    <p:sldId id="1016" r:id="rId129"/>
    <p:sldId id="1017" r:id="rId130"/>
    <p:sldId id="1018" r:id="rId131"/>
    <p:sldId id="1019" r:id="rId132"/>
    <p:sldId id="1022" r:id="rId133"/>
    <p:sldId id="1023" r:id="rId134"/>
    <p:sldId id="1024" r:id="rId135"/>
    <p:sldId id="1025" r:id="rId136"/>
    <p:sldId id="1026" r:id="rId137"/>
    <p:sldId id="1027" r:id="rId138"/>
    <p:sldId id="1030" r:id="rId139"/>
    <p:sldId id="1031" r:id="rId140"/>
    <p:sldId id="1032" r:id="rId141"/>
    <p:sldId id="1035" r:id="rId142"/>
    <p:sldId id="1036" r:id="rId143"/>
    <p:sldId id="1037" r:id="rId144"/>
    <p:sldId id="1038" r:id="rId145"/>
    <p:sldId id="1041" r:id="rId146"/>
    <p:sldId id="1042" r:id="rId147"/>
    <p:sldId id="1043" r:id="rId148"/>
    <p:sldId id="1046" r:id="rId149"/>
    <p:sldId id="1047" r:id="rId150"/>
    <p:sldId id="1048" r:id="rId151"/>
    <p:sldId id="1049" r:id="rId152"/>
    <p:sldId id="1052" r:id="rId153"/>
    <p:sldId id="1053" r:id="rId154"/>
    <p:sldId id="1054" r:id="rId155"/>
    <p:sldId id="1055" r:id="rId156"/>
    <p:sldId id="1056" r:id="rId157"/>
    <p:sldId id="1057" r:id="rId158"/>
    <p:sldId id="1060" r:id="rId159"/>
    <p:sldId id="1061" r:id="rId160"/>
    <p:sldId id="1062" r:id="rId161"/>
    <p:sldId id="1063" r:id="rId162"/>
    <p:sldId id="1064" r:id="rId163"/>
    <p:sldId id="1069" r:id="rId164"/>
    <p:sldId id="1070" r:id="rId165"/>
    <p:sldId id="1071" r:id="rId166"/>
    <p:sldId id="1072" r:id="rId167"/>
    <p:sldId id="1073" r:id="rId168"/>
    <p:sldId id="1077" r:id="rId169"/>
    <p:sldId id="1078" r:id="rId170"/>
    <p:sldId id="1079" r:id="rId171"/>
    <p:sldId id="1082" r:id="rId172"/>
    <p:sldId id="1083" r:id="rId173"/>
    <p:sldId id="1084" r:id="rId174"/>
    <p:sldId id="1085" r:id="rId175"/>
    <p:sldId id="1210" r:id="rId176"/>
    <p:sldId id="1088" r:id="rId177"/>
    <p:sldId id="1089" r:id="rId178"/>
    <p:sldId id="1090" r:id="rId179"/>
    <p:sldId id="1091" r:id="rId180"/>
    <p:sldId id="1092" r:id="rId181"/>
    <p:sldId id="829" r:id="rId182"/>
    <p:sldId id="830" r:id="rId183"/>
    <p:sldId id="833" r:id="rId184"/>
    <p:sldId id="834" r:id="rId185"/>
    <p:sldId id="835" r:id="rId186"/>
    <p:sldId id="836" r:id="rId187"/>
    <p:sldId id="888" r:id="rId188"/>
    <p:sldId id="887" r:id="rId189"/>
    <p:sldId id="837" r:id="rId190"/>
    <p:sldId id="842" r:id="rId191"/>
    <p:sldId id="841" r:id="rId192"/>
    <p:sldId id="838" r:id="rId193"/>
    <p:sldId id="839" r:id="rId194"/>
    <p:sldId id="840" r:id="rId195"/>
    <p:sldId id="853" r:id="rId196"/>
    <p:sldId id="854" r:id="rId197"/>
    <p:sldId id="1093" r:id="rId198"/>
    <p:sldId id="1094" r:id="rId199"/>
    <p:sldId id="1095" r:id="rId200"/>
    <p:sldId id="1096" r:id="rId201"/>
    <p:sldId id="1097" r:id="rId202"/>
    <p:sldId id="1098" r:id="rId203"/>
    <p:sldId id="1099" r:id="rId204"/>
    <p:sldId id="1100" r:id="rId205"/>
    <p:sldId id="1101" r:id="rId206"/>
    <p:sldId id="1102" r:id="rId207"/>
    <p:sldId id="1103" r:id="rId208"/>
    <p:sldId id="1211" r:id="rId209"/>
    <p:sldId id="805" r:id="rId210"/>
    <p:sldId id="806" r:id="rId211"/>
    <p:sldId id="279" r:id="rId212"/>
    <p:sldId id="266" r:id="rId213"/>
  </p:sldIdLst>
  <p:sldSz cx="12192000" cy="6858000"/>
  <p:notesSz cx="6858000" cy="9144000"/>
  <p:embeddedFontLst>
    <p:embeddedFont>
      <p:font typeface="Roboto" panose="02000000000000000000" pitchFamily="2" charset="0"/>
      <p:regular r:id="rId216"/>
      <p:bold r:id="rId217"/>
      <p:italic r:id="rId218"/>
      <p:boldItalic r:id="rId219"/>
    </p:embeddedFont>
    <p:embeddedFont>
      <p:font typeface="Roboto Light" panose="02000000000000000000" pitchFamily="2" charset="0"/>
      <p:regular r:id="rId220"/>
      <p:italic r:id="rId221"/>
    </p:embeddedFont>
    <p:embeddedFont>
      <p:font typeface="Roboto Slab" pitchFamily="2" charset="0"/>
      <p:regular r:id="rId222"/>
      <p:bold r:id="rId223"/>
      <p:italic r:id="rId224"/>
      <p:boldItalic r:id="rId225"/>
    </p:embeddedFont>
    <p:embeddedFont>
      <p:font typeface="Roboto Thin" panose="02000000000000000000" pitchFamily="2" charset="0"/>
      <p:regular r:id="rId226"/>
      <p:italic r:id="rId227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EFC5175-37CA-478B-B42E-EB68A2CF4783}">
          <p14:sldIdLst>
            <p14:sldId id="784"/>
            <p14:sldId id="801"/>
            <p14:sldId id="799"/>
            <p14:sldId id="577"/>
          </p14:sldIdLst>
        </p14:section>
        <p14:section name="Informacje ogólne" id="{6D908F0F-813A-4D75-A8D6-79969260883D}">
          <p14:sldIdLst>
            <p14:sldId id="271"/>
            <p14:sldId id="274"/>
            <p14:sldId id="269"/>
            <p14:sldId id="807"/>
          </p14:sldIdLst>
        </p14:section>
        <p14:section name="Wprowadzenie" id="{7528634D-A28C-4A47-8CAA-2AB251570021}">
          <p14:sldIdLst>
            <p14:sldId id="287"/>
            <p14:sldId id="286"/>
            <p14:sldId id="808"/>
          </p14:sldIdLst>
        </p14:section>
        <p14:section name="Przygotowanie środowiska" id="{C5D55F41-082A-4458-83AF-9147E7646AFE}">
          <p14:sldIdLst>
            <p14:sldId id="809"/>
            <p14:sldId id="810"/>
            <p14:sldId id="882"/>
            <p14:sldId id="881"/>
            <p14:sldId id="811"/>
            <p14:sldId id="812"/>
            <p14:sldId id="884"/>
            <p14:sldId id="883"/>
            <p14:sldId id="813"/>
            <p14:sldId id="814"/>
            <p14:sldId id="885"/>
            <p14:sldId id="886"/>
          </p14:sldIdLst>
        </p14:section>
        <p14:section name="Podstawowe pojęcia statystyczne" id="{DF34AD98-B167-4981-AA77-2FA312EAC1FF}">
          <p14:sldIdLst>
            <p14:sldId id="815"/>
            <p14:sldId id="868"/>
            <p14:sldId id="867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31"/>
            <p14:sldId id="825"/>
            <p14:sldId id="890"/>
            <p14:sldId id="891"/>
            <p14:sldId id="832"/>
            <p14:sldId id="889"/>
          </p14:sldIdLst>
        </p14:section>
        <p14:section name="Podstawowe miary rozkładu" id="{2CA30BC8-3F4E-400A-9C46-5F8917FF882E}">
          <p14:sldIdLst>
            <p14:sldId id="892"/>
            <p14:sldId id="827"/>
            <p14:sldId id="828"/>
            <p14:sldId id="843"/>
            <p14:sldId id="893"/>
            <p14:sldId id="894"/>
            <p14:sldId id="1116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</p14:sldIdLst>
        </p14:section>
        <p14:section name="Python - wybrane elementy" id="{E5C1F4DD-9390-4955-97D8-6CD99C89D57D}">
          <p14:sldIdLst>
            <p14:sldId id="866"/>
            <p14:sldId id="1106"/>
            <p14:sldId id="1109"/>
            <p14:sldId id="1108"/>
            <p14:sldId id="1107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95"/>
            <p14:sldId id="896"/>
            <p14:sldId id="1104"/>
            <p14:sldId id="1105"/>
            <p14:sldId id="897"/>
            <p14:sldId id="900"/>
            <p14:sldId id="901"/>
            <p14:sldId id="902"/>
            <p14:sldId id="903"/>
            <p14:sldId id="904"/>
            <p14:sldId id="905"/>
            <p14:sldId id="899"/>
            <p14:sldId id="898"/>
            <p14:sldId id="906"/>
            <p14:sldId id="1110"/>
            <p14:sldId id="1111"/>
            <p14:sldId id="1112"/>
            <p14:sldId id="1113"/>
            <p14:sldId id="1114"/>
            <p14:sldId id="1115"/>
          </p14:sldIdLst>
        </p14:section>
        <p14:section name="Warsztat" id="{D5483A4E-3D24-4DD8-979C-CEA2160C2D5A}">
          <p14:sldIdLst>
            <p14:sldId id="1209"/>
          </p14:sldIdLst>
        </p14:section>
        <p14:section name="Analiza z NumPy i Pandas" id="{D2A72E54-FE8B-417C-9E32-8DD25D97260C}">
          <p14:sldIdLst>
            <p14:sldId id="957"/>
            <p14:sldId id="978"/>
            <p14:sldId id="979"/>
            <p14:sldId id="980"/>
            <p14:sldId id="981"/>
            <p14:sldId id="982"/>
            <p14:sldId id="983"/>
            <p14:sldId id="984"/>
            <p14:sldId id="985"/>
            <p14:sldId id="986"/>
            <p14:sldId id="1117"/>
            <p14:sldId id="1004"/>
            <p14:sldId id="991"/>
            <p14:sldId id="1008"/>
            <p14:sldId id="1009"/>
            <p14:sldId id="1010"/>
            <p14:sldId id="1011"/>
            <p14:sldId id="1015"/>
            <p14:sldId id="1016"/>
            <p14:sldId id="1017"/>
            <p14:sldId id="1018"/>
            <p14:sldId id="1019"/>
            <p14:sldId id="1022"/>
            <p14:sldId id="1023"/>
            <p14:sldId id="1024"/>
            <p14:sldId id="1025"/>
            <p14:sldId id="1026"/>
            <p14:sldId id="1027"/>
            <p14:sldId id="1030"/>
            <p14:sldId id="1031"/>
            <p14:sldId id="1032"/>
            <p14:sldId id="1035"/>
            <p14:sldId id="1036"/>
            <p14:sldId id="1037"/>
            <p14:sldId id="1038"/>
            <p14:sldId id="1041"/>
            <p14:sldId id="1042"/>
            <p14:sldId id="1043"/>
            <p14:sldId id="1046"/>
            <p14:sldId id="1047"/>
            <p14:sldId id="1048"/>
            <p14:sldId id="1049"/>
            <p14:sldId id="1052"/>
            <p14:sldId id="1053"/>
            <p14:sldId id="1054"/>
            <p14:sldId id="1055"/>
            <p14:sldId id="1056"/>
            <p14:sldId id="1057"/>
            <p14:sldId id="1060"/>
            <p14:sldId id="1061"/>
            <p14:sldId id="1062"/>
            <p14:sldId id="1063"/>
            <p14:sldId id="1064"/>
            <p14:sldId id="1069"/>
            <p14:sldId id="1070"/>
            <p14:sldId id="1071"/>
            <p14:sldId id="1072"/>
            <p14:sldId id="1073"/>
            <p14:sldId id="1077"/>
            <p14:sldId id="1078"/>
            <p14:sldId id="1079"/>
            <p14:sldId id="1082"/>
            <p14:sldId id="1083"/>
            <p14:sldId id="1084"/>
            <p14:sldId id="1085"/>
          </p14:sldIdLst>
        </p14:section>
        <p14:section name="Warsztat" id="{B4715971-CB28-4932-A45F-A492F82D4A94}">
          <p14:sldIdLst>
            <p14:sldId id="1210"/>
          </p14:sldIdLst>
        </p14:section>
        <p14:section name="Wizualizacja Danych z Matplotlib i Seaborn" id="{886310AB-F98B-45CB-88EC-35A465A6308D}">
          <p14:sldIdLst>
            <p14:sldId id="1088"/>
            <p14:sldId id="1089"/>
            <p14:sldId id="1090"/>
            <p14:sldId id="1091"/>
            <p14:sldId id="1092"/>
            <p14:sldId id="829"/>
            <p14:sldId id="830"/>
            <p14:sldId id="833"/>
            <p14:sldId id="834"/>
            <p14:sldId id="835"/>
            <p14:sldId id="836"/>
            <p14:sldId id="888"/>
            <p14:sldId id="887"/>
            <p14:sldId id="837"/>
            <p14:sldId id="842"/>
            <p14:sldId id="841"/>
            <p14:sldId id="838"/>
            <p14:sldId id="839"/>
            <p14:sldId id="840"/>
            <p14:sldId id="853"/>
            <p14:sldId id="854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Warsztat" id="{F961B51E-031D-40C4-BD3E-A9B7A5E68B3D}">
          <p14:sldIdLst>
            <p14:sldId id="1211"/>
          </p14:sldIdLst>
        </p14:section>
        <p14:section name="Zakończenie" id="{6B14623D-6195-42EC-A525-C55C54982827}">
          <p14:sldIdLst>
            <p14:sldId id="805"/>
            <p14:sldId id="806"/>
            <p14:sldId id="27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7660" autoAdjust="0"/>
  </p:normalViewPr>
  <p:slideViewPr>
    <p:cSldViewPr snapToObjects="1">
      <p:cViewPr>
        <p:scale>
          <a:sx n="100" d="100"/>
          <a:sy n="100" d="100"/>
        </p:scale>
        <p:origin x="672" y="384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font" Target="fonts/font11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font" Target="fonts/font1.fntdata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134" Type="http://schemas.openxmlformats.org/officeDocument/2006/relationships/slide" Target="slides/slide117.xml"/><Relationship Id="rId139" Type="http://schemas.openxmlformats.org/officeDocument/2006/relationships/slide" Target="slides/slide122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55" Type="http://schemas.openxmlformats.org/officeDocument/2006/relationships/slide" Target="slides/slide138.xml"/><Relationship Id="rId171" Type="http://schemas.openxmlformats.org/officeDocument/2006/relationships/slide" Target="slides/slide154.xml"/><Relationship Id="rId176" Type="http://schemas.openxmlformats.org/officeDocument/2006/relationships/slide" Target="slides/slide159.xml"/><Relationship Id="rId192" Type="http://schemas.openxmlformats.org/officeDocument/2006/relationships/slide" Target="slides/slide175.xml"/><Relationship Id="rId197" Type="http://schemas.openxmlformats.org/officeDocument/2006/relationships/slide" Target="slides/slide180.xml"/><Relationship Id="rId206" Type="http://schemas.openxmlformats.org/officeDocument/2006/relationships/slide" Target="slides/slide189.xml"/><Relationship Id="rId227" Type="http://schemas.openxmlformats.org/officeDocument/2006/relationships/font" Target="fonts/font12.fntdata"/><Relationship Id="rId201" Type="http://schemas.openxmlformats.org/officeDocument/2006/relationships/slide" Target="slides/slide184.xml"/><Relationship Id="rId222" Type="http://schemas.openxmlformats.org/officeDocument/2006/relationships/font" Target="fonts/font7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slide" Target="slides/slide144.xml"/><Relationship Id="rId166" Type="http://schemas.openxmlformats.org/officeDocument/2006/relationships/slide" Target="slides/slide149.xml"/><Relationship Id="rId182" Type="http://schemas.openxmlformats.org/officeDocument/2006/relationships/slide" Target="slides/slide165.xml"/><Relationship Id="rId187" Type="http://schemas.openxmlformats.org/officeDocument/2006/relationships/slide" Target="slides/slide170.xml"/><Relationship Id="rId217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12" Type="http://schemas.openxmlformats.org/officeDocument/2006/relationships/slide" Target="slides/slide19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2" Type="http://schemas.openxmlformats.org/officeDocument/2006/relationships/slide" Target="slides/slide185.xml"/><Relationship Id="rId207" Type="http://schemas.openxmlformats.org/officeDocument/2006/relationships/slide" Target="slides/slide190.xml"/><Relationship Id="rId223" Type="http://schemas.openxmlformats.org/officeDocument/2006/relationships/font" Target="fonts/font8.fntdata"/><Relationship Id="rId228" Type="http://schemas.openxmlformats.org/officeDocument/2006/relationships/commentAuthors" Target="commentAuthor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3" Type="http://schemas.openxmlformats.org/officeDocument/2006/relationships/slide" Target="slides/slide196.xml"/><Relationship Id="rId21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208" Type="http://schemas.openxmlformats.org/officeDocument/2006/relationships/slide" Target="slides/slide191.xml"/><Relationship Id="rId229" Type="http://schemas.openxmlformats.org/officeDocument/2006/relationships/presProps" Target="presProps.xml"/><Relationship Id="rId19" Type="http://schemas.openxmlformats.org/officeDocument/2006/relationships/slide" Target="slides/slide2.xml"/><Relationship Id="rId224" Type="http://schemas.openxmlformats.org/officeDocument/2006/relationships/font" Target="fonts/font9.fntdata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189" Type="http://schemas.openxmlformats.org/officeDocument/2006/relationships/slide" Target="slides/slide172.xml"/><Relationship Id="rId21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4" Type="http://schemas.openxmlformats.org/officeDocument/2006/relationships/notesMaster" Target="notesMasters/notesMaster1.xml"/><Relationship Id="rId230" Type="http://schemas.openxmlformats.org/officeDocument/2006/relationships/viewProps" Target="viewProps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79" Type="http://schemas.openxmlformats.org/officeDocument/2006/relationships/slide" Target="slides/slide162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0" Type="http://schemas.openxmlformats.org/officeDocument/2006/relationships/font" Target="fonts/font5.fntdata"/><Relationship Id="rId225" Type="http://schemas.openxmlformats.org/officeDocument/2006/relationships/font" Target="fonts/font10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slide" Target="slides/slide147.xml"/><Relationship Id="rId169" Type="http://schemas.openxmlformats.org/officeDocument/2006/relationships/slide" Target="slides/slide152.xml"/><Relationship Id="rId185" Type="http://schemas.openxmlformats.org/officeDocument/2006/relationships/slide" Target="slides/slide16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3.xml"/><Relationship Id="rId210" Type="http://schemas.openxmlformats.org/officeDocument/2006/relationships/slide" Target="slides/slide193.xml"/><Relationship Id="rId215" Type="http://schemas.openxmlformats.org/officeDocument/2006/relationships/handoutMaster" Target="handoutMasters/handoutMaster1.xml"/><Relationship Id="rId26" Type="http://schemas.openxmlformats.org/officeDocument/2006/relationships/slide" Target="slides/slide9.xml"/><Relationship Id="rId231" Type="http://schemas.openxmlformats.org/officeDocument/2006/relationships/theme" Target="theme/theme1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font" Target="fonts/font6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3025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84633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43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529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0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  <p:sldLayoutId id="2147485688" r:id="rId10"/>
    <p:sldLayoutId id="2147485689" r:id="rId11"/>
    <p:sldLayoutId id="2147485690" r:id="rId12"/>
    <p:sldLayoutId id="2147485691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27.09.2024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37.jpg"/><Relationship Id="rId4" Type="http://schemas.openxmlformats.org/officeDocument/2006/relationships/hyperlink" Target="mailto:mail.szkolenia@comarch.pl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omarch/display/DPM/Brand+book+i+logo+Comarch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%20Slab" TargetMode="External"/><Relationship Id="rId2" Type="http://schemas.openxmlformats.org/officeDocument/2006/relationships/hyperlink" Target="https://fonts.google.com/specimen/Roboto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E63EE411-E81F-D74C-9DC1-407F40F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Zalecenia dla trenera podczas tworzenia prezentacji</a:t>
            </a:r>
          </a:p>
        </p:txBody>
      </p:sp>
      <p:pic>
        <p:nvPicPr>
          <p:cNvPr id="7" name="Symbol zastępczy obrazu 6">
            <a:extLst>
              <a:ext uri="{FF2B5EF4-FFF2-40B4-BE49-F238E27FC236}">
                <a16:creationId xmlns:a16="http://schemas.microsoft.com/office/drawing/2014/main" id="{AE5BF7C0-5159-DB4A-84BE-76063513AAB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9794" r="9794"/>
          <a:stretch>
            <a:fillRect/>
          </a:stretch>
        </p:blipFill>
        <p:spPr/>
      </p:pic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25B5CBC4-45D3-624F-BC05-A909A1EEC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5248" y="5368537"/>
            <a:ext cx="3222000" cy="1228815"/>
          </a:xfrm>
        </p:spPr>
        <p:txBody>
          <a:bodyPr>
            <a:normAutofit/>
          </a:bodyPr>
          <a:lstStyle/>
          <a:p>
            <a:r>
              <a:rPr lang="pl-PL" sz="1600" dirty="0"/>
              <a:t>Konkretna treść na każdym </a:t>
            </a:r>
            <a:br>
              <a:rPr lang="pl-PL" sz="1600" dirty="0"/>
            </a:br>
            <a:r>
              <a:rPr lang="pl-PL" sz="1600" dirty="0"/>
              <a:t>slajdzie przy zachowaniu przejrzystości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90B892A9-0110-534C-B6B8-6AAA7CDD74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85000" y="5368538"/>
            <a:ext cx="3222000" cy="1084798"/>
          </a:xfrm>
        </p:spPr>
        <p:txBody>
          <a:bodyPr>
            <a:normAutofit/>
          </a:bodyPr>
          <a:lstStyle/>
          <a:p>
            <a:r>
              <a:rPr lang="pl-PL" sz="1600" dirty="0"/>
              <a:t>Zachowaj logiczną ciągłość prezentowanych slajdów</a:t>
            </a:r>
            <a:br>
              <a:rPr lang="pl-PL" sz="1600" dirty="0"/>
            </a:br>
            <a:r>
              <a:rPr lang="pl-PL" sz="1600" dirty="0"/>
              <a:t>- przemyślany podział</a:t>
            </a:r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BB74916A-4A35-0545-ADDA-7E39E99D67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sz="1600" dirty="0"/>
              <a:t>Zadbaj o jakość </a:t>
            </a:r>
            <a:br>
              <a:rPr lang="pl-PL" sz="1600" dirty="0"/>
            </a:br>
            <a:r>
              <a:rPr lang="pl-PL" sz="1600" dirty="0"/>
              <a:t>dźwięku nagrań.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9DC04B30-1859-7548-83C2-EFBF13C5FB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/>
              <a:t>Przejrzystość</a:t>
            </a:r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DAA024C-C20B-CF44-816B-7C628D4718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pl-PL"/>
              <a:t>Logika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FCDC7EB-4C59-024F-8C97-495E831E65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l-PL" dirty="0"/>
              <a:t>Jakość</a:t>
            </a:r>
          </a:p>
        </p:txBody>
      </p:sp>
      <p:pic>
        <p:nvPicPr>
          <p:cNvPr id="41" name="Symbol zastępczy obrazu 40">
            <a:extLst>
              <a:ext uri="{FF2B5EF4-FFF2-40B4-BE49-F238E27FC236}">
                <a16:creationId xmlns:a16="http://schemas.microsoft.com/office/drawing/2014/main" id="{5EE4D86D-7E24-A046-8F4E-2CF20FDF85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878" r="9878"/>
          <a:stretch>
            <a:fillRect/>
          </a:stretch>
        </p:blipFill>
        <p:spPr/>
      </p:pic>
      <p:pic>
        <p:nvPicPr>
          <p:cNvPr id="39" name="Symbol zastępczy obrazu 38">
            <a:extLst>
              <a:ext uri="{FF2B5EF4-FFF2-40B4-BE49-F238E27FC236}">
                <a16:creationId xmlns:a16="http://schemas.microsoft.com/office/drawing/2014/main" id="{52C3F224-7527-664B-8C78-9C210F669C4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9858" r="98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878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l-PL" dirty="0"/>
              <a:t>Na czym polega analiza danych i dlaczego jest istotna:</a:t>
            </a:r>
          </a:p>
          <a:p>
            <a:pPr algn="just"/>
            <a:endParaRPr lang="pl-PL" dirty="0"/>
          </a:p>
          <a:p>
            <a:pPr lvl="1" algn="just"/>
            <a:r>
              <a:rPr lang="pl-PL" dirty="0"/>
              <a:t>Analiza danych to kluczowy element podejmowania decyzji biznesowych. Chodzi o wydobywanie cennych informacji z danych, które pomagają zrozumieć trendy, prognozować wyniki i podejmować świadome decyzje. Bez analizy danych trudno jest efektywnie działać w dzisiejszym złożonym środowisku biznesowym.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Rola </a:t>
            </a:r>
            <a:r>
              <a:rPr lang="pl-PL" dirty="0" err="1"/>
              <a:t>Pythona</a:t>
            </a:r>
            <a:r>
              <a:rPr lang="pl-PL" dirty="0"/>
              <a:t> w analizie danych:</a:t>
            </a:r>
          </a:p>
          <a:p>
            <a:pPr algn="just"/>
            <a:endParaRPr lang="pl-PL" dirty="0"/>
          </a:p>
          <a:p>
            <a:pPr lvl="1" algn="just"/>
            <a:r>
              <a:rPr lang="pl-PL" dirty="0" err="1"/>
              <a:t>Python</a:t>
            </a:r>
            <a:r>
              <a:rPr lang="pl-PL" dirty="0"/>
              <a:t> stał się liderem w dziedzinie analizy danych, a to z kilku powodów. Jego czytelna składnia, ogromna społeczność, oraz bogactwo bibliotek, takich jak </a:t>
            </a:r>
            <a:r>
              <a:rPr lang="pl-PL" dirty="0" err="1"/>
              <a:t>Pandas</a:t>
            </a:r>
            <a:r>
              <a:rPr lang="pl-PL" dirty="0"/>
              <a:t> czy </a:t>
            </a:r>
            <a:r>
              <a:rPr lang="pl-PL" dirty="0" err="1"/>
              <a:t>Numpy</a:t>
            </a:r>
            <a:r>
              <a:rPr lang="pl-PL" dirty="0"/>
              <a:t>, sprawiają, że jest doskonałym narzędziem dla analityków danych. Podczas szkolenia zgłębimy, dlaczego </a:t>
            </a:r>
            <a:r>
              <a:rPr lang="pl-PL" dirty="0" err="1"/>
              <a:t>Python</a:t>
            </a:r>
            <a:r>
              <a:rPr lang="pl-PL" dirty="0"/>
              <a:t> jest tak popularny w tej dziedzinie.</a:t>
            </a:r>
          </a:p>
          <a:p>
            <a:pPr marL="0" indent="0" algn="just">
              <a:buNone/>
            </a:pP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133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Statystyczne: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BE32983-F540-D43F-7E30-6BD832CE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23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2725D8-7FD2-D8E6-8C00-D1411E30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2"/>
          <a:stretch/>
        </p:blipFill>
        <p:spPr>
          <a:xfrm>
            <a:off x="4244713" y="1924352"/>
            <a:ext cx="3702574" cy="41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62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Operacje na Wymiarach:</a:t>
            </a:r>
          </a:p>
          <a:p>
            <a:pPr marL="1257300" lvl="3" indent="-342900"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możemy obliczyć wyznacznik danej tablicy kwadratowej za pomocą </a:t>
            </a:r>
            <a:r>
              <a:rPr lang="pl-PL" dirty="0" err="1">
                <a:solidFill>
                  <a:schemeClr val="bg2"/>
                </a:solidFill>
              </a:rPr>
              <a:t>numpy.linalg.det</a:t>
            </a:r>
            <a:r>
              <a:rPr lang="pl-PL" dirty="0">
                <a:solidFill>
                  <a:schemeClr val="bg2"/>
                </a:solidFill>
              </a:rPr>
              <a:t>(). Przyjmie ona podaną tablicę kwadratową jako parametr i zwróci jej wyznacznik.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42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E34D1B4-A4E6-563B-4591-8AE4F2F0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1"/>
          <a:stretch/>
        </p:blipFill>
        <p:spPr>
          <a:xfrm>
            <a:off x="3927053" y="1975184"/>
            <a:ext cx="4337893" cy="4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68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potężna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przeznaczona do manipulacji i analizy danych. Dwa główne obiekty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to Series i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. Series reprezentuje jednowymiarową strukturę danych, podczas gdy </a:t>
            </a:r>
            <a:r>
              <a:rPr lang="pl-PL" dirty="0" err="1">
                <a:solidFill>
                  <a:schemeClr val="bg2"/>
                </a:solidFill>
              </a:rPr>
              <a:t>DataFrame</a:t>
            </a:r>
            <a:r>
              <a:rPr lang="pl-PL" dirty="0">
                <a:solidFill>
                  <a:schemeClr val="bg2"/>
                </a:solidFill>
              </a:rPr>
              <a:t> to dwuwymiarowa tabela danych.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DA69B9F4-8C47-2244-AB98-F4494F78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63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/>
              <a:t>Struktura Series:</a:t>
            </a:r>
          </a:p>
          <a:p>
            <a:pPr lvl="1" algn="just"/>
            <a:r>
              <a:rPr lang="pl-PL" dirty="0"/>
              <a:t>Jednowymiarowy obiekt zawierający dane, indeks i etykiety.</a:t>
            </a:r>
          </a:p>
          <a:p>
            <a:pPr lvl="2" algn="just"/>
            <a:endParaRPr lang="pl-PL" dirty="0"/>
          </a:p>
          <a:p>
            <a:pPr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:</a:t>
            </a:r>
          </a:p>
          <a:p>
            <a:pPr lvl="1" algn="just"/>
            <a:r>
              <a:rPr lang="pl-PL" dirty="0"/>
              <a:t>Dwuwymiarowa tabela danych z etykietowanymi kolumnami i indeksem.</a:t>
            </a:r>
          </a:p>
        </p:txBody>
      </p:sp>
    </p:spTree>
    <p:extLst>
      <p:ext uri="{BB962C8B-B14F-4D97-AF65-F5344CB8AC3E}">
        <p14:creationId xmlns:p14="http://schemas.microsoft.com/office/powerpoint/2010/main" val="27170745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Tworzenie Series i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A972A3-F7CD-0174-41EC-7FF4071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9"/>
          <a:stretch/>
        </p:blipFill>
        <p:spPr>
          <a:xfrm>
            <a:off x="1393191" y="2204864"/>
            <a:ext cx="9405618" cy="37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4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Wczytywanie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Pandas</a:t>
            </a:r>
            <a:r>
              <a:rPr lang="pl-PL" dirty="0"/>
              <a:t> oferuje wiele funkcji do wczytywania danych z różnych źródeł, takich jak pliki CSV, Excel, SQL, a nawet strony internetowe. Poniżej znajdują się przykłady wczytywania danych z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78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Dane w </a:t>
            </a:r>
            <a:r>
              <a:rPr lang="pl-PL" dirty="0" err="1"/>
              <a:t>csv</a:t>
            </a:r>
            <a:r>
              <a:rPr lang="pl-PL" dirty="0"/>
              <a:t> (Pliki są dostępne na GitHub)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DA10DD8-0D3D-5114-7AD1-5001D87B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27"/>
          <a:stretch/>
        </p:blipFill>
        <p:spPr>
          <a:xfrm>
            <a:off x="1713798" y="3429000"/>
            <a:ext cx="8764403" cy="22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65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Wczytywanie i Zapis Danych w Różnych Formatach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Zapis Danych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/>
              <a:t>Podobnie jak z wczytywaniem, </a:t>
            </a:r>
            <a:r>
              <a:rPr lang="pl-PL" dirty="0" err="1"/>
              <a:t>Pandas</a:t>
            </a:r>
            <a:r>
              <a:rPr lang="pl-PL" dirty="0"/>
              <a:t> umożliwia zapisywanie danych do różnych formatów. Poniżej znajdują się przykłady zapisywania danych do pliku CSV i Excel: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Omówienie środowiska pracy - efektywne korzystanie z </a:t>
            </a:r>
            <a:r>
              <a:rPr lang="pl-PL" dirty="0" err="1"/>
              <a:t>Jupyter</a:t>
            </a:r>
            <a:r>
              <a:rPr lang="pl-PL" dirty="0"/>
              <a:t> Notebook:</a:t>
            </a:r>
          </a:p>
          <a:p>
            <a:pPr algn="just"/>
            <a:endParaRPr lang="pl-PL" dirty="0"/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to potężne narzędzie, które ułatwia interaktywną pracę z danymi i kodem. Dzięki niemu możliwe jest eksperymentowanie, wizualizacja i dokumentacja pracy. Podczas szkolenia przekazana zostanie wiedza jak korzystać z różnych funkcji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Notebook, aby móc skutecznie przeprowadzać analizę danych.</a:t>
            </a:r>
          </a:p>
        </p:txBody>
      </p:sp>
    </p:spTree>
    <p:extLst>
      <p:ext uri="{BB962C8B-B14F-4D97-AF65-F5344CB8AC3E}">
        <p14:creationId xmlns:p14="http://schemas.microsoft.com/office/powerpoint/2010/main" val="3842495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DDFE2E2-1FF7-933C-578C-E197ACC8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5"/>
          <a:stretch/>
        </p:blipFill>
        <p:spPr>
          <a:xfrm>
            <a:off x="909470" y="2163223"/>
            <a:ext cx="10373059" cy="39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9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Atrybuty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endParaRPr lang="pl-PL" dirty="0"/>
          </a:p>
          <a:p>
            <a:pPr marL="342900" lvl="1" indent="-342900" algn="just"/>
            <a:endParaRPr lang="pl-PL" dirty="0"/>
          </a:p>
          <a:p>
            <a:pPr marL="342900" lvl="1" indent="-342900" algn="just"/>
            <a:r>
              <a:rPr lang="pl-PL" dirty="0"/>
              <a:t>Struktura </a:t>
            </a:r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:</a:t>
            </a:r>
          </a:p>
          <a:p>
            <a:pPr marL="800100" lvl="2" indent="-342900" algn="just"/>
            <a:r>
              <a:rPr lang="pl-PL" dirty="0" err="1"/>
              <a:t>DataFrame</a:t>
            </a:r>
            <a:r>
              <a:rPr lang="pl-PL" dirty="0"/>
              <a:t> w </a:t>
            </a:r>
            <a:r>
              <a:rPr lang="pl-PL" dirty="0" err="1"/>
              <a:t>Pandas</a:t>
            </a:r>
            <a:r>
              <a:rPr lang="pl-PL" dirty="0"/>
              <a:t> to dwuwymiarowa struktura danych, która składa się z wierszy i kolumn. Przedstawmy kilka podstawowych atrybutów, które pozwalają zrozumieć strukturę danych w ramach </a:t>
            </a:r>
            <a:r>
              <a:rPr lang="pl-PL" dirty="0" err="1"/>
              <a:t>DataFrame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7BE4BAAD-8BBF-5B11-BB39-4203B7879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C5C02-C00E-9348-6654-9561DF5A6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F73205BA-E024-0E07-9D14-5148998F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075159DD-52B4-425B-A1FD-EFEE8139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shape</a:t>
            </a:r>
            <a:r>
              <a:rPr lang="pl-PL" dirty="0"/>
              <a:t> z</a:t>
            </a:r>
            <a:r>
              <a:rPr lang="pl-PL" dirty="0">
                <a:solidFill>
                  <a:schemeClr val="bg2"/>
                </a:solidFill>
              </a:rPr>
              <a:t>wraca krotkę reprezentującą liczbę wierszy i kolumn w DF.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22C7982-BD8A-46E5-0129-044E325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2"/>
          <a:stretch/>
        </p:blipFill>
        <p:spPr>
          <a:xfrm>
            <a:off x="3358895" y="3071921"/>
            <a:ext cx="5474210" cy="30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10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A491-CAE0-0804-C11E-581A08D2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AEB41-ACBA-C161-DE99-082F2A65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AF1F9-B8F3-952C-9A0F-324976F6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index:</a:t>
            </a:r>
          </a:p>
          <a:p>
            <a:pPr algn="just"/>
            <a:r>
              <a:rPr lang="pl-PL" dirty="0"/>
              <a:t>Atrybut index zwraca indeksy wierszy (etykiety).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3923DD-7455-E595-06C6-B7F4F3A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37"/>
          <a:stretch/>
        </p:blipFill>
        <p:spPr>
          <a:xfrm>
            <a:off x="1783655" y="2973119"/>
            <a:ext cx="8624689" cy="1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7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FB8-B31B-983C-1F23-385DD65D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C878A4B-1798-F5AC-F6D1-0BAF9EC4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638C36E2-5097-5A3E-E7BB-9BF91C7A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columns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Atrybut </a:t>
            </a:r>
            <a:r>
              <a:rPr lang="pl-PL" dirty="0" err="1">
                <a:solidFill>
                  <a:schemeClr val="bg2"/>
                </a:solidFill>
              </a:rPr>
              <a:t>columns</a:t>
            </a:r>
            <a:r>
              <a:rPr lang="pl-PL" dirty="0">
                <a:solidFill>
                  <a:schemeClr val="bg2"/>
                </a:solidFill>
              </a:rPr>
              <a:t> zwraca etykiety kolumn.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6CC887F-9DC1-310E-0DC5-B942D8B5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5"/>
          <a:stretch/>
        </p:blipFill>
        <p:spPr>
          <a:xfrm>
            <a:off x="2237130" y="2999597"/>
            <a:ext cx="7717739" cy="15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93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A47F-1622-5092-1DA3-4B11D81E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B85D1C-2295-6522-E6D7-A61B56B7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9ED9B3-5D95-BA4C-ED8E-EEB24A68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:</a:t>
            </a:r>
          </a:p>
          <a:p>
            <a:pPr algn="just"/>
            <a:r>
              <a:rPr lang="pl-PL" dirty="0"/>
              <a:t>Atrybut </a:t>
            </a:r>
            <a:r>
              <a:rPr lang="pl-PL" dirty="0" err="1"/>
              <a:t>dtypes</a:t>
            </a:r>
            <a:r>
              <a:rPr lang="pl-PL" dirty="0"/>
              <a:t> zwraca informacje o typach danych w poszczególnych kolumnach.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701A4D9-58D1-24E4-C0EA-AEBCEB58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5"/>
          <a:stretch/>
        </p:blipFill>
        <p:spPr>
          <a:xfrm>
            <a:off x="2743503" y="3428583"/>
            <a:ext cx="6704993" cy="23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11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8614-4661-C933-8D5B-77DD3D17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DE53CBF-996E-74E5-9A50-2DB3AB6D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B1E2C45-1657-101A-1F95-50F22F78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Przydatne Funkcje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wiele przydatnych funkcji do szybkiego podglądu i analizy danych. Poniżej omówione są niektóre z tych funkcji: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E2843CF0-C5EE-32E1-1796-387551AB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45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350-6328-485A-45C8-CE9A0FC8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CE3248-B6CB-FAAB-55DE-6C5B5E4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2ACC9D-1ADE-8B9B-F98F-1707BB77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describe</a:t>
            </a:r>
            <a:r>
              <a:rPr lang="pl-PL" dirty="0"/>
              <a:t>() dostarcza podsumowania statystyczne dla kolumn w DF, takie jak średnia, odchylenie standardowe, minimum, maksimum i </a:t>
            </a:r>
            <a:r>
              <a:rPr lang="pl-PL" dirty="0" err="1"/>
              <a:t>kwartyle</a:t>
            </a:r>
            <a:r>
              <a:rPr lang="pl-PL" dirty="0"/>
              <a:t>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DFF134-952C-B5E6-F8FC-8599EB8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2"/>
          <a:stretch/>
        </p:blipFill>
        <p:spPr>
          <a:xfrm>
            <a:off x="3040120" y="3179704"/>
            <a:ext cx="6111760" cy="32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557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5D06C-88A4-653F-620B-E80456C4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9E9897B-EEAB-8464-BE75-C924CCA4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4C9FE3-4F23-F64A-13AE-881838970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info()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info() wyświetla podstawowe informacje o DF, takie jak ilość niepustych wartości i typy danych dla każdej kolumny.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542F4E-7AD3-F9E3-80D5-B9118344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/>
          <a:stretch/>
        </p:blipFill>
        <p:spPr>
          <a:xfrm>
            <a:off x="2918003" y="3126898"/>
            <a:ext cx="6355993" cy="33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6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31443-D5F1-51E6-318A-DE6D71BD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A36FD-B84D-C6BB-1C1A-6AE81998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4C5A52E-83DC-DAC9-8A2F-1FAB6658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head</a:t>
            </a:r>
            <a:r>
              <a:rPr lang="pl-PL" dirty="0"/>
              <a:t>(n) zwraca pierwsze n wierszy DF, co jest przydatne do szybkiego podglądu danych.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5DE94FD-85E4-2A7E-B50A-7002FECC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2"/>
          <a:stretch/>
        </p:blipFill>
        <p:spPr>
          <a:xfrm>
            <a:off x="2738101" y="3429000"/>
            <a:ext cx="6715797" cy="23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lvl="1" algn="just"/>
            <a:r>
              <a:rPr lang="pl-PL" dirty="0"/>
              <a:t>Krok 1: Pobierz </a:t>
            </a:r>
            <a:r>
              <a:rPr lang="pl-PL" dirty="0" err="1"/>
              <a:t>Anacondę</a:t>
            </a:r>
            <a:endParaRPr lang="pl-PL" dirty="0"/>
          </a:p>
          <a:p>
            <a:pPr marL="914400" lvl="2" indent="0" algn="just">
              <a:buNone/>
            </a:pPr>
            <a:r>
              <a:rPr lang="pl-PL" dirty="0"/>
              <a:t>Przejdź na oficjalną stronę </a:t>
            </a:r>
            <a:r>
              <a:rPr lang="pl-PL" dirty="0" err="1"/>
              <a:t>Anacondy</a:t>
            </a:r>
            <a:r>
              <a:rPr lang="pl-PL" dirty="0"/>
              <a:t>: </a:t>
            </a:r>
            <a:r>
              <a:rPr lang="pl-PL" dirty="0">
                <a:hlinkClick r:id="rId2"/>
              </a:rPr>
              <a:t>https://www.anaconda.com/products/distribution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Krok 2: Wybierz wersję</a:t>
            </a:r>
          </a:p>
          <a:p>
            <a:pPr marL="914400" lvl="2" indent="0" algn="just">
              <a:buNone/>
            </a:pPr>
            <a:r>
              <a:rPr lang="pl-PL" dirty="0"/>
              <a:t>Pobierz odpowiednią wersję </a:t>
            </a:r>
            <a:r>
              <a:rPr lang="pl-PL" dirty="0" err="1"/>
              <a:t>Anacondy</a:t>
            </a:r>
            <a:r>
              <a:rPr lang="pl-PL" dirty="0"/>
              <a:t> dla swojego systemu operacyjnego (Windows, </a:t>
            </a:r>
            <a:r>
              <a:rPr lang="pl-PL" dirty="0" err="1"/>
              <a:t>macOS</a:t>
            </a:r>
            <a:r>
              <a:rPr lang="pl-PL" dirty="0"/>
              <a:t>, Linux). Zazwyczaj poleca się pobranie najnowszej stabilnej wersji.</a:t>
            </a:r>
          </a:p>
        </p:txBody>
      </p:sp>
    </p:spTree>
    <p:extLst>
      <p:ext uri="{BB962C8B-B14F-4D97-AF65-F5344CB8AC3E}">
        <p14:creationId xmlns:p14="http://schemas.microsoft.com/office/powerpoint/2010/main" val="12725780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C54-9B56-C53F-6725-FA707AB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479BC403-50F3-BE52-F45A-A5C2CAEA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2EDE73F-6287-FB90-E976-AA81041F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tail</a:t>
            </a:r>
            <a:r>
              <a:rPr lang="pl-PL" dirty="0"/>
              <a:t>(n)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Funkcja </a:t>
            </a:r>
            <a:r>
              <a:rPr lang="pl-PL" dirty="0" err="1">
                <a:solidFill>
                  <a:schemeClr val="bg2"/>
                </a:solidFill>
              </a:rPr>
              <a:t>tail</a:t>
            </a:r>
            <a:r>
              <a:rPr lang="pl-PL" dirty="0">
                <a:solidFill>
                  <a:schemeClr val="bg2"/>
                </a:solidFill>
              </a:rPr>
              <a:t>(n) zwraca ostatnie n wierszy DF, co pomaga przy weryfikacji danych na końcu zbioru.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01C06B-5246-C9A3-A36E-6F5F56C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1"/>
          <a:stretch/>
        </p:blipFill>
        <p:spPr>
          <a:xfrm>
            <a:off x="2440398" y="3429000"/>
            <a:ext cx="7311203" cy="2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55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C942D-52B1-FFDE-6AC7-27F43A08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95FF1-B96D-5502-7C5C-5264599B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9794E0-58D5-8982-80E2-D5BDDDF2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sample</a:t>
            </a:r>
            <a:r>
              <a:rPr lang="pl-PL" dirty="0"/>
              <a:t>(n) zwraca losowe n wierszy z DF.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B57C37-275C-636B-6F79-BC052C2D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93"/>
          <a:stretch/>
        </p:blipFill>
        <p:spPr>
          <a:xfrm>
            <a:off x="2472931" y="2769424"/>
            <a:ext cx="7246137" cy="26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2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5914-4667-DACC-5BE4-1842F41A1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4665AD2-0C88-1F1C-407E-636ED81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391A13E-9291-4536-01AE-0A45DEA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Sprawdzanie duplikatów: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W analizie danych często konieczne jest sprawdzenie i usunięcie zduplikowanych wierszy.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dostarcza funkcji do tego celu.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68070A8-4389-1B9E-3CCA-8AC438A6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98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1E92-2A61-3925-3CFE-14E79498C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9526BF-D10F-1BDE-0A4C-C55FA67E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7A2241-D6BA-B929-26B2-6506467E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4978F3A-D6BE-5BDE-FD73-7AD1CBE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70"/>
          <a:stretch/>
        </p:blipFill>
        <p:spPr>
          <a:xfrm>
            <a:off x="2807907" y="2365141"/>
            <a:ext cx="6576186" cy="37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97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63D1F-7F96-BB71-0E7D-4DA1546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B3D192-FFD0-E47B-A9EC-A106F4F5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154FFF3-432C-44C6-1371-0FB7275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Czyszczenie wartości zduplikowanych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F1A885-5E32-E561-24EC-A7DDF9CF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/>
          <a:stretch/>
        </p:blipFill>
        <p:spPr>
          <a:xfrm>
            <a:off x="2610522" y="2328670"/>
            <a:ext cx="6970956" cy="4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6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304B-E540-4F6E-7820-054A8833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CDA14B-E57E-EFF6-B4B0-DED6FF83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CB670-28EA-06A4-BFC7-45CCA98C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W analizie danych często spotykamy się z wartościami brakującymi (</a:t>
            </a:r>
            <a:r>
              <a:rPr lang="pl-PL" dirty="0" err="1"/>
              <a:t>NaN</a:t>
            </a:r>
            <a:r>
              <a:rPr lang="pl-PL" dirty="0"/>
              <a:t> lub </a:t>
            </a:r>
            <a:r>
              <a:rPr lang="pl-PL" dirty="0" err="1"/>
              <a:t>None</a:t>
            </a:r>
            <a:r>
              <a:rPr lang="pl-PL" dirty="0"/>
              <a:t>). </a:t>
            </a:r>
            <a:r>
              <a:rPr lang="pl-PL" dirty="0" err="1"/>
              <a:t>Pandas</a:t>
            </a:r>
            <a:r>
              <a:rPr lang="pl-PL" dirty="0"/>
              <a:t> oferuje różne metody radzenia sobie z tymi wartościami.</a:t>
            </a:r>
          </a:p>
        </p:txBody>
      </p:sp>
      <p:pic>
        <p:nvPicPr>
          <p:cNvPr id="7" name="Grafika 6" descr="Strzałka liniowa — prosta">
            <a:extLst>
              <a:ext uri="{FF2B5EF4-FFF2-40B4-BE49-F238E27FC236}">
                <a16:creationId xmlns:a16="http://schemas.microsoft.com/office/drawing/2014/main" id="{9F6CF802-FE43-1BD1-BDFC-E0975BF51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41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22CC8-699F-4685-8CA2-2DD273A9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F84D75F-DFC8-DCFF-A4BB-FD626998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5FB4AFC-055A-39CB-03EE-7FCEEF709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Sprawdzenie wartości brakujących: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6225E4-B25B-D4BE-0C3F-BB1E900C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0"/>
          <a:stretch/>
        </p:blipFill>
        <p:spPr>
          <a:xfrm>
            <a:off x="3182992" y="2780928"/>
            <a:ext cx="5826016" cy="3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33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A16B3-E9D1-37D0-AF6D-AC3374FA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0BF947-8AA4-32E2-864F-7D05FF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90FE12-A9C4-9E96-8E7A-33E69F4C7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algn="just"/>
            <a:r>
              <a:rPr lang="pl-PL" dirty="0"/>
              <a:t>Usuwanie wartości brakujących: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9656AC4-C82D-531A-7FBC-8F396338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665754" y="2712603"/>
            <a:ext cx="8860491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72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C2A5-1F40-558D-C084-834E16EE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753B157C-61C7-C657-F843-DA87AA8C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822B0D9-8A77-CD02-7494-34BD12B1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Wartości brakujące (</a:t>
            </a:r>
            <a:r>
              <a:rPr lang="pl-PL" dirty="0" err="1"/>
              <a:t>None</a:t>
            </a:r>
            <a:r>
              <a:rPr lang="pl-PL" dirty="0"/>
              <a:t>/</a:t>
            </a:r>
            <a:r>
              <a:rPr lang="pl-PL" dirty="0" err="1"/>
              <a:t>Null</a:t>
            </a:r>
            <a:r>
              <a:rPr lang="pl-PL" dirty="0"/>
              <a:t>) - Różne podejścia do radzenia sobie z nimi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Uzupełnianie wartości brakujących: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363A57D-CA6E-8F41-C4AF-78EAAFD9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36" y="2924944"/>
            <a:ext cx="9596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40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A44-305A-3A9A-6ABE-9ACE8152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C6CFC1-7D37-EF05-1F76-FE4EDF1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13C317-652E-48CB-65C5-44E78968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Wartości odstające (ang. </a:t>
            </a:r>
            <a:r>
              <a:rPr lang="pl-PL" dirty="0" err="1"/>
              <a:t>outliers</a:t>
            </a:r>
            <a:r>
              <a:rPr lang="pl-PL" dirty="0"/>
              <a:t>) są danymi, które znacząco różnią się od reszty zbioru danych i mogą wpływać na wyniki analizy. </a:t>
            </a:r>
            <a:r>
              <a:rPr lang="pl-PL" dirty="0" err="1"/>
              <a:t>Pandas</a:t>
            </a:r>
            <a:r>
              <a:rPr lang="pl-PL" dirty="0"/>
              <a:t> pozwala na wykrywanie tych wartości i podejmowanie odpowiednich działań.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0C931341-893A-EC6C-2858-62A138B60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Instalacja </a:t>
            </a:r>
            <a:r>
              <a:rPr lang="pl-PL" b="1" dirty="0" err="1"/>
              <a:t>Anacondy</a:t>
            </a:r>
            <a:r>
              <a:rPr lang="pl-PL" b="1" dirty="0"/>
              <a:t>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Uruchom instalator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Uruchom pobrany plik instalacyjny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i postępuj zgodnie z instrukcjami na ekranie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Wybierz opcje instalacji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Podczas instalacji możesz zostawić domyślne opcje, chyba że masz konkretne preferencje dotyczące instalacji.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5: Zakończ instalację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zakończeniu instalacji </a:t>
            </a:r>
            <a:r>
              <a:rPr lang="pl-PL" dirty="0" err="1">
                <a:solidFill>
                  <a:schemeClr val="bg2"/>
                </a:solidFill>
              </a:rPr>
              <a:t>Anacondy</a:t>
            </a:r>
            <a:r>
              <a:rPr lang="pl-PL" dirty="0">
                <a:solidFill>
                  <a:schemeClr val="bg2"/>
                </a:solidFill>
              </a:rPr>
              <a:t> powinna być gotowa do użycia.</a:t>
            </a:r>
          </a:p>
        </p:txBody>
      </p:sp>
    </p:spTree>
    <p:extLst>
      <p:ext uri="{BB962C8B-B14F-4D97-AF65-F5344CB8AC3E}">
        <p14:creationId xmlns:p14="http://schemas.microsoft.com/office/powerpoint/2010/main" val="1512674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B3287-EE31-04DE-128C-188568F1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FD6A72-C53B-0417-2B7F-9EB4D40E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8AB9483-0B1D-8929-7655-7C97B34E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Wykrywanie wartości odstających w </a:t>
            </a:r>
            <a:r>
              <a:rPr lang="pl-PL" dirty="0" err="1"/>
              <a:t>Pandas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F35822A-A2AB-C437-4B65-3E561AB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07"/>
          <a:stretch/>
        </p:blipFill>
        <p:spPr>
          <a:xfrm>
            <a:off x="3648238" y="2060848"/>
            <a:ext cx="4895524" cy="46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5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A2FDE-946D-6E67-460C-427EBB9F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1CAEA-066D-AE4E-FDAD-2666FD7F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A525C-9868-2F91-78EB-F1F48823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Zastępowanie wartości odstających: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0CA387D-502A-0D56-01C8-D356A105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52"/>
          <a:stretch/>
        </p:blipFill>
        <p:spPr>
          <a:xfrm>
            <a:off x="1673957" y="2356076"/>
            <a:ext cx="8844085" cy="28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85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A0D7-A1EB-FFC5-11BF-A4523874D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87BD2EE-14B9-6F20-BE9F-8D5746F5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F1B856-8E9A-2800-C96F-4495FFEFF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danych w </a:t>
            </a:r>
            <a:r>
              <a:rPr lang="pl-PL" dirty="0" err="1"/>
              <a:t>Pandas</a:t>
            </a: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Sortowanie danych jest ważnym krokiem w analizie danych, umożliwiając uporządkowanie danych według określonych kryteriów.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funkcje umożliwiające sortowanie zarówno wierszy, jak i kolumn.</a:t>
            </a:r>
          </a:p>
          <a:p>
            <a:pPr marL="457200" lvl="2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15C06784-9F92-98B0-E5CF-424157B12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40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5733-FDEC-62A9-1496-F37939B39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363F49-6FF1-27C1-5713-D3F38DAF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8E9A4-2ABE-6CC5-6FD1-895C0F51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wierszy: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E4EB59D-A585-0844-CC7D-5F709EAC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89"/>
          <a:stretch/>
        </p:blipFill>
        <p:spPr>
          <a:xfrm>
            <a:off x="2299682" y="2265684"/>
            <a:ext cx="7592635" cy="38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627B-951D-362A-B7C0-C9FCC54C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0541DE7-D230-04F9-9720-BC1C1F8C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0816876-BC16-6544-72A9-99BCC773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kolumn: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E366E63-2CF5-BEFA-84C1-45BD74E931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0"/>
          <a:stretch/>
        </p:blipFill>
        <p:spPr>
          <a:xfrm>
            <a:off x="1318497" y="2348880"/>
            <a:ext cx="955500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77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2C45-5B2D-FBE7-8C85-D9DF4037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E7D56F-FEBB-8101-B4E8-D485BD7C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D2C6AE-8197-D065-AC56-3297C372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Sortowanie malejące: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84404F3-A990-88E4-2C83-39CD6FC2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168412" y="2384459"/>
            <a:ext cx="9855176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56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1C5D-FA55-ACAD-6794-B5DABDE61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E3B75486-FA44-4F35-C3D2-9443DB4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109EA3EE-5DCA-D5BF-AEC9-3B1D99AB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Filtrowanie danych to proces wybierania jedynie tych danych, które spełniają określone kryteria.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istnieje kilka metod do filtrowania danych, a każda z nich ma swoje zastosowanie.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B9A64735-1ED4-A991-ACD6-19D15172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40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EDA-C6C8-E5FE-EFD0-0B84858A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70034-097A-1F41-9596-80560698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376252-670D-D2A6-4A82-2D507E17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loc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7E11AC4-9950-8C3A-6E44-DA2220FA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5"/>
          <a:stretch/>
        </p:blipFill>
        <p:spPr>
          <a:xfrm>
            <a:off x="1882323" y="2064510"/>
            <a:ext cx="8427353" cy="40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65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806-6F6F-A3C2-F12C-1D9FBB92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D8F8B2BD-D1A7-723D-E977-7AF9595C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EAC3F35-A025-5FA6-2972-F9472B311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iloc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5364CC7-E47C-57D2-F4BD-FA44789C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0"/>
          <a:stretch/>
        </p:blipFill>
        <p:spPr>
          <a:xfrm>
            <a:off x="1165431" y="2536872"/>
            <a:ext cx="9861138" cy="2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5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7726-3865-F9A4-4A44-75FA2290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0B5E6D-7FC8-EA4F-975A-57E5A0C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857C37-CA46-A878-D7FD-1F76798F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query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2B8D4F-EE0F-2B24-E47C-FA90EA40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1"/>
          <a:stretch/>
        </p:blipFill>
        <p:spPr>
          <a:xfrm>
            <a:off x="1768559" y="2540683"/>
            <a:ext cx="8654882" cy="24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1: Uruchom </a:t>
            </a:r>
            <a:r>
              <a:rPr lang="pl-PL" dirty="0" err="1"/>
              <a:t>Anacondę</a:t>
            </a:r>
            <a:r>
              <a:rPr lang="pl-PL" dirty="0"/>
              <a:t> </a:t>
            </a:r>
            <a:r>
              <a:rPr lang="pl-PL" dirty="0" err="1"/>
              <a:t>Navigator</a:t>
            </a:r>
            <a:endParaRPr lang="pl-PL" dirty="0"/>
          </a:p>
          <a:p>
            <a:pPr lvl="1" algn="just"/>
            <a:r>
              <a:rPr lang="pl-PL" dirty="0"/>
              <a:t>Po zainstalowaniu </a:t>
            </a:r>
            <a:r>
              <a:rPr lang="pl-PL" dirty="0" err="1"/>
              <a:t>Anacondy</a:t>
            </a:r>
            <a:r>
              <a:rPr lang="pl-PL" dirty="0"/>
              <a:t>, otwórz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</a:t>
            </a:r>
            <a:r>
              <a:rPr lang="pl-PL" dirty="0"/>
              <a:t>. Możesz znaleźć go w menu Start (Windows) lub w terminalu (Linux/</a:t>
            </a:r>
            <a:r>
              <a:rPr lang="pl-PL" dirty="0" err="1"/>
              <a:t>macOS</a:t>
            </a:r>
            <a:r>
              <a:rPr lang="pl-PL" dirty="0"/>
              <a:t>) wpisując </a:t>
            </a:r>
            <a:r>
              <a:rPr lang="pl-PL" dirty="0" err="1"/>
              <a:t>anaconda-navigator</a:t>
            </a:r>
            <a:r>
              <a:rPr lang="pl-PL" dirty="0"/>
              <a:t> i naciskając </a:t>
            </a:r>
            <a:r>
              <a:rPr lang="pl-PL" dirty="0" err="1"/>
              <a:t>Enter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2: Uruchom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lvl="1" algn="just"/>
            <a:r>
              <a:rPr lang="pl-PL" dirty="0"/>
              <a:t>W </a:t>
            </a:r>
            <a:r>
              <a:rPr lang="pl-PL" dirty="0" err="1"/>
              <a:t>Anaconda</a:t>
            </a:r>
            <a:r>
              <a:rPr lang="pl-PL" dirty="0"/>
              <a:t> </a:t>
            </a:r>
            <a:r>
              <a:rPr lang="pl-PL" dirty="0" err="1"/>
              <a:t>Navigatorze</a:t>
            </a:r>
            <a:r>
              <a:rPr lang="pl-PL" dirty="0"/>
              <a:t>, znajdź i uruchom </a:t>
            </a:r>
            <a:r>
              <a:rPr lang="pl-PL" dirty="0" err="1"/>
              <a:t>Jupyter</a:t>
            </a:r>
            <a:r>
              <a:rPr lang="pl-PL" dirty="0"/>
              <a:t> Notebook. Kliknij na ikonę "</a:t>
            </a:r>
            <a:r>
              <a:rPr lang="pl-PL" dirty="0" err="1"/>
              <a:t>Launch</a:t>
            </a:r>
            <a:r>
              <a:rPr lang="pl-PL" dirty="0"/>
              <a:t>" obok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405743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0890-450B-BA7C-7974-FF8B0376C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CE6CC27A-743B-234D-B23E-5FDB053F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DC05573B-6423-9774-5E07-5E6DF051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where</a:t>
            </a:r>
            <a:r>
              <a:rPr lang="pl-PL" dirty="0"/>
              <a:t>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7A74164-D40D-38C4-ADEB-8F8272E8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2"/>
          <a:stretch/>
        </p:blipFill>
        <p:spPr>
          <a:xfrm>
            <a:off x="981479" y="2443713"/>
            <a:ext cx="10229041" cy="26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132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88B0-473A-A4E8-F304-053F7DDD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BAB09-AC51-38F8-1C10-2C9500D4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533E7-2631-D90D-EFC4-B3DA45E9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Filtrowanie za pomocą </a:t>
            </a:r>
            <a:r>
              <a:rPr lang="pl-PL" dirty="0" err="1"/>
              <a:t>isin</a:t>
            </a:r>
            <a:r>
              <a:rPr lang="pl-PL" dirty="0"/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16D4189-D154-EF01-E821-2660CA58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8"/>
          <a:stretch/>
        </p:blipFill>
        <p:spPr>
          <a:xfrm>
            <a:off x="980453" y="2564904"/>
            <a:ext cx="102310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67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F38A-C5D3-6044-4045-5B2A1BB2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5B568E1-0212-9E2D-F533-146F4C4E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1501BD5-0E28-A370-30CE-06B1145B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Tabele Przestawne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Tabele przestawne to narzędzie umożliwiające podsumowanie i analizę danych w formie tabeli.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 oferuje funkcję do tworzenia tabel przestawnych, co ułatwia analizę różnych aspektów danych.</a:t>
            </a:r>
          </a:p>
        </p:txBody>
      </p:sp>
      <p:pic>
        <p:nvPicPr>
          <p:cNvPr id="5" name="Grafika 4" descr="Strzałka liniowa — prosta">
            <a:extLst>
              <a:ext uri="{FF2B5EF4-FFF2-40B4-BE49-F238E27FC236}">
                <a16:creationId xmlns:a16="http://schemas.microsoft.com/office/drawing/2014/main" id="{FA13B30B-507C-EFFA-BE9A-B6D0CB421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82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293-753C-8296-D360-4B242C3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7697C-58AB-9E78-0CF7-D9099D38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D38F3-5408-9119-6D4C-230412B5B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tabeli przestawnej: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B378DA-4859-8E2B-6F7B-74B6D62D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6"/>
          <a:stretch/>
        </p:blipFill>
        <p:spPr>
          <a:xfrm>
            <a:off x="1569055" y="2551060"/>
            <a:ext cx="9053890" cy="35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874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5BAAB-DBB6-40C1-4329-07D7BA1B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31F7961-0930-8049-46E1-2CB599D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7C89A988-3C9E-7B82-48F3-9E6B1130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indeksów i kolumn tabeli przestawnej: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85477B4-CA64-457E-2E07-DEA8685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1"/>
          <a:stretch/>
        </p:blipFill>
        <p:spPr>
          <a:xfrm>
            <a:off x="610803" y="2338821"/>
            <a:ext cx="10970394" cy="21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2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2BA1-D4CC-EB44-C07F-EFD7DAF8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CCA3-3145-09C0-1CF3-EA84EB3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01A1D-1306-3DAC-B93B-167E7281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Określanie funkcji agregującej: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123C3E-08E6-354E-C1E1-324A2463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2"/>
          <a:stretch/>
        </p:blipFill>
        <p:spPr>
          <a:xfrm>
            <a:off x="1654576" y="2710594"/>
            <a:ext cx="8882847" cy="21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20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4FB0-25DC-A261-D7D6-B98B06D9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62980E2-89C8-9352-B705-61A47FB0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FB002B60-941A-FFE4-E86C-ED09E08F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Uzupełnianie wartości brakujących: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87C80-EA37-EF9D-FF62-501EEF2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/>
          <a:stretch/>
        </p:blipFill>
        <p:spPr>
          <a:xfrm>
            <a:off x="596768" y="2278546"/>
            <a:ext cx="10998463" cy="23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76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DDA9-36D2-91A3-0CFA-A21AF677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A4DE2-06BA-4E6F-3E84-E2EA3FE8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23968E-ADA6-AF7C-E282-6B460ED4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Grupowanie danych to proces dzielenia danych na grupy w oparciu o określone kryteria, a następnie wykonywania operacji na każdej z tych grup. W </a:t>
            </a:r>
            <a:r>
              <a:rPr lang="pl-PL" dirty="0" err="1"/>
              <a:t>Pandas</a:t>
            </a:r>
            <a:r>
              <a:rPr lang="pl-PL" dirty="0"/>
              <a:t>, do grupowania danych używamy funkcji </a:t>
            </a:r>
            <a:r>
              <a:rPr lang="pl-PL" dirty="0" err="1"/>
              <a:t>groupby</a:t>
            </a:r>
            <a:r>
              <a:rPr lang="pl-PL" dirty="0"/>
              <a:t>.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C273CF24-220F-80D1-595B-E45A281BE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5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7DC2-E39A-E36F-1D9F-8D3C714A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4E22A6A-468C-CB61-4C2C-ACB22B1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AFAD504-267F-76DC-AE91-0C6AA855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jednej kolumny: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BE8A2AB-964E-65A8-8EB5-F8674B2D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5"/>
          <a:stretch/>
        </p:blipFill>
        <p:spPr>
          <a:xfrm>
            <a:off x="2010411" y="2254642"/>
            <a:ext cx="8171178" cy="38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1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1386-9B73-27E5-65AD-4487E40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4E8403-573C-4732-A93A-862581E6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8574B6-B653-138B-70E1-C8A87F2E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Grupowanie na podstawie wielu kolumn: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5093E2C-E02A-1619-D9F0-49200DEE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/>
          <a:stretch/>
        </p:blipFill>
        <p:spPr>
          <a:xfrm>
            <a:off x="1560779" y="2308196"/>
            <a:ext cx="9070442" cy="29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b="1" dirty="0"/>
              <a:t>Uruchomienie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r>
              <a:rPr lang="pl-PL" dirty="0"/>
              <a:t>Krok 3: Przeglądarka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 chwili powinna otworzyć się przeglądarka internetowa z interfejsem 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Notebook. Możesz przeglądać swoje pliki, tworzyć nowe notatniki i uruchamiać kod.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Krok 4: Utwórz nowy notatnik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Kliknij na przycisk "New" i wybierz "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3". Otworzy się nowy notatnik, gdzie możesz wprowadzać kod.</a:t>
            </a:r>
          </a:p>
        </p:txBody>
      </p:sp>
    </p:spTree>
    <p:extLst>
      <p:ext uri="{BB962C8B-B14F-4D97-AF65-F5344CB8AC3E}">
        <p14:creationId xmlns:p14="http://schemas.microsoft.com/office/powerpoint/2010/main" val="33299077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E344-0749-7A0C-7F21-030FAFFC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AE53183D-3502-1106-582C-92F4BFB8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45017C06-0783-B710-947F-2A840295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Wykonywanie różnych operacji dla każdej grupy: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4D74B9-1DBC-FD0F-28E0-28B695A0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31"/>
          <a:stretch/>
        </p:blipFill>
        <p:spPr>
          <a:xfrm>
            <a:off x="1245284" y="2384459"/>
            <a:ext cx="9701431" cy="28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085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DEFB-6CB1-95D6-5898-A64835B8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8026EE-8A39-C634-5E48-0F89A8D3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4039AA-45C3-7F8D-810A-C6005B90C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danych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Łączenie danych to proces łączenia dwóch lub więcej </a:t>
            </a:r>
            <a:r>
              <a:rPr lang="pl-PL" dirty="0" err="1"/>
              <a:t>DataFrame'ów</a:t>
            </a:r>
            <a:r>
              <a:rPr lang="pl-PL" dirty="0"/>
              <a:t> w celu utworzenia jednego </a:t>
            </a:r>
            <a:r>
              <a:rPr lang="pl-PL" dirty="0" err="1"/>
              <a:t>DataFrame'u</a:t>
            </a:r>
            <a:r>
              <a:rPr lang="pl-PL" dirty="0"/>
              <a:t> na podstawie wspólnych kolumn lub indeksów. W </a:t>
            </a:r>
            <a:r>
              <a:rPr lang="pl-PL" dirty="0" err="1"/>
              <a:t>Pandas</a:t>
            </a:r>
            <a:r>
              <a:rPr lang="pl-PL" dirty="0"/>
              <a:t>, do łączenia danych używamy funkcji </a:t>
            </a:r>
            <a:r>
              <a:rPr lang="pl-PL" dirty="0" err="1"/>
              <a:t>merge</a:t>
            </a:r>
            <a:r>
              <a:rPr lang="pl-PL" dirty="0"/>
              <a:t> lub </a:t>
            </a:r>
            <a:r>
              <a:rPr lang="pl-PL" dirty="0" err="1"/>
              <a:t>concat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23613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240F-7E02-67D8-D1B3-AC28D7B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7A016C-0830-C739-CD83-AB1316D8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40577-5F96-313F-1ABA-9257A6E3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wspólnej kolumny: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F9A9A6-DE4C-E3C7-E831-81FD5A3B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/>
          <a:stretch/>
        </p:blipFill>
        <p:spPr>
          <a:xfrm>
            <a:off x="2364157" y="2083953"/>
            <a:ext cx="7463685" cy="40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08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E9DFB-FBDD-816C-84DC-19129F64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60AD606-9A62-1C4F-6BEB-76D65316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C8815BEE-193D-8F6C-9741-2669F384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1EDF12-B4F8-1E23-A93D-3FB1904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21"/>
          <a:stretch/>
        </p:blipFill>
        <p:spPr>
          <a:xfrm>
            <a:off x="1744325" y="2564904"/>
            <a:ext cx="870334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01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408D-CE40-BA82-A846-AD6E9ABFD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BBEBD-C509-6D1F-EE9B-B5B1033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0E4E3B-3B5E-F5FD-F697-323A784D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Łączenie na podstawie wspólnego indeksu w kierunku pionowym: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87D6F80-4A68-F8C3-7010-690FF9BE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4"/>
          <a:stretch/>
        </p:blipFill>
        <p:spPr>
          <a:xfrm>
            <a:off x="1283095" y="2279869"/>
            <a:ext cx="9625810" cy="30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85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3218-FCAA-E647-94BA-069CCD11F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6167DC6A-AD4E-34AE-8B08-BEFEF65A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AF52A826-937D-3AF4-EEC2-8C63D8C3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Tworzenie nowych atrybutów w </a:t>
            </a:r>
            <a:r>
              <a:rPr lang="pl-PL" dirty="0" err="1"/>
              <a:t>Pandas</a:t>
            </a: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Tworzenie nowych atrybutów (kolumn) to kluczowy krok w analizie danych, który pozwala na dostosowywanie danych do konkretnych potrzeb i celów analizy. W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nowe atrybuty można dodawać poprzez różne operacje na istniejących danych.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2534A3F2-6CFC-F10A-2C33-5E83394F3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42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A9-723D-D44E-90D9-E2BE701E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087F2F-33A5-CB31-77F6-380EC37A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C3FDCB-CA6E-DB67-DDEC-C1E8D1845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istniejących kolumn: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6EA33F7E-C8F1-1B73-4713-53071F7F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7"/>
          <a:stretch/>
        </p:blipFill>
        <p:spPr>
          <a:xfrm>
            <a:off x="2641816" y="2414287"/>
            <a:ext cx="6908367" cy="36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81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1102-0FDB-A0E1-A43A-8427A5EE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3A6D6A8A-154A-406B-E576-873DB7BE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51100E76-3DC3-7FF6-7C33-AF458EB5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Dodawanie nowego atrybutu na podstawie warunków logicznych:</a:t>
            </a:r>
          </a:p>
          <a:p>
            <a:pPr marL="0" indent="0" algn="just">
              <a:buNone/>
            </a:pP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BE8D03-D5BD-3B54-11F2-2CB44DBD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02"/>
          <a:stretch/>
        </p:blipFill>
        <p:spPr>
          <a:xfrm>
            <a:off x="1527491" y="2272831"/>
            <a:ext cx="9137017" cy="30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27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8D806-3599-4535-BC4D-6FB0740F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569FE-51C8-5340-7DCF-26922B8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804481-C153-D404-9BF6-5DD5928E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Utworzenie nowego atrybutu przy użyciu funkcji: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FD2E27-9552-813E-6056-49752BD6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6"/>
          <a:stretch/>
        </p:blipFill>
        <p:spPr>
          <a:xfrm>
            <a:off x="3111230" y="1995506"/>
            <a:ext cx="5969540" cy="4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419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376412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1. Komórki (</a:t>
            </a:r>
            <a:r>
              <a:rPr lang="pl-PL" dirty="0" err="1"/>
              <a:t>Cells</a:t>
            </a:r>
            <a:r>
              <a:rPr lang="pl-PL" dirty="0"/>
              <a:t>):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Notebook jest podzielony na komórki, które można traktować jako jednostki kodu lub tekstu. Komórki kodu są przeznaczone do wprowadzania i wykonywania kodu, natomiast komórki tekstu mogą zawierać opisy, instrukcje czy też równania matematyczne.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2. Typy Komórek:</a:t>
            </a:r>
          </a:p>
          <a:p>
            <a:pPr lvl="1" algn="just"/>
            <a:r>
              <a:rPr lang="pl-PL" dirty="0" err="1"/>
              <a:t>Code</a:t>
            </a:r>
            <a:r>
              <a:rPr lang="pl-PL" dirty="0"/>
              <a:t> (Kod): Komórki, w których wprowadza się i wykonuje kod </a:t>
            </a:r>
            <a:r>
              <a:rPr lang="pl-PL" dirty="0" err="1"/>
              <a:t>Pythona</a:t>
            </a:r>
            <a:r>
              <a:rPr lang="pl-PL" dirty="0"/>
              <a:t>.</a:t>
            </a:r>
          </a:p>
          <a:p>
            <a:pPr lvl="1" algn="just"/>
            <a:r>
              <a:rPr lang="pl-PL" dirty="0" err="1"/>
              <a:t>Markdown</a:t>
            </a:r>
            <a:r>
              <a:rPr lang="pl-PL" dirty="0"/>
              <a:t>: Komórki, które zawierają tekst sformatowany w języku </a:t>
            </a:r>
            <a:r>
              <a:rPr lang="pl-PL" dirty="0" err="1"/>
              <a:t>Markdown</a:t>
            </a:r>
            <a:r>
              <a:rPr lang="pl-PL" dirty="0"/>
              <a:t>. Wykorzystywane do dodawania komentarzy, opisów czy instrukcji.</a:t>
            </a:r>
          </a:p>
        </p:txBody>
      </p:sp>
    </p:spTree>
    <p:extLst>
      <p:ext uri="{BB962C8B-B14F-4D97-AF65-F5344CB8AC3E}">
        <p14:creationId xmlns:p14="http://schemas.microsoft.com/office/powerpoint/2010/main" val="33536830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4260D81-D328-AA35-F7AF-0D9144D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to kluczowy element analizy danych, pozwalający przedstawić wnioski i trendy w sposób czytelny i zrozumiały.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to dwie popularne biblioteki w języku </a:t>
            </a:r>
            <a:r>
              <a:rPr lang="pl-PL" dirty="0" err="1"/>
              <a:t>Python</a:t>
            </a:r>
            <a:r>
              <a:rPr lang="pl-PL" dirty="0"/>
              <a:t> używane do tworzenia wykresów i wizualizacji danych. Poniżej omówię podstawowe elementy związane z wizualizacją danych, zgodnie z programem szkolenia.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1492EDA1-52B7-837E-EB21-B2F4648C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3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930C75-10FC-73F2-B8B9-B56E984C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Rodzaje Wykresów i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r>
              <a:rPr lang="pl-PL" dirty="0"/>
              <a:t> istnieje wiele rodzajów wykresów, takich jak:</a:t>
            </a:r>
          </a:p>
          <a:p>
            <a:pPr lvl="1" algn="just"/>
            <a:r>
              <a:rPr lang="pl-PL" dirty="0"/>
              <a:t>histogramy,</a:t>
            </a:r>
          </a:p>
          <a:p>
            <a:pPr lvl="1" algn="just"/>
            <a:r>
              <a:rPr lang="pl-PL" dirty="0"/>
              <a:t>wykresy słupkowe,</a:t>
            </a:r>
          </a:p>
          <a:p>
            <a:pPr lvl="1" algn="just"/>
            <a:r>
              <a:rPr lang="pl-PL" dirty="0"/>
              <a:t>wykresy punktowe,</a:t>
            </a:r>
          </a:p>
          <a:p>
            <a:pPr lvl="1" algn="just"/>
            <a:r>
              <a:rPr lang="pl-PL" dirty="0"/>
              <a:t>wykresy liniowe,</a:t>
            </a:r>
          </a:p>
          <a:p>
            <a:pPr lvl="1" algn="just"/>
            <a:r>
              <a:rPr lang="pl-PL" dirty="0" err="1"/>
              <a:t>heatmapy</a:t>
            </a:r>
            <a:r>
              <a:rPr lang="pl-PL" dirty="0"/>
              <a:t>,</a:t>
            </a:r>
          </a:p>
          <a:p>
            <a:pPr lvl="1" algn="just"/>
            <a:r>
              <a:rPr lang="pl-PL" dirty="0" err="1"/>
              <a:t>pairploty</a:t>
            </a:r>
            <a:r>
              <a:rPr lang="pl-PL" dirty="0"/>
              <a:t> itp.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Każdy z tych rodzajów wykresów może być dostosowany do konkretnego celu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808547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63646812-DDFD-71B6-6078-C844F0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359"/>
          <a:stretch/>
        </p:blipFill>
        <p:spPr>
          <a:xfrm>
            <a:off x="3287688" y="1455407"/>
            <a:ext cx="5616624" cy="5191286"/>
          </a:xfrm>
        </p:spPr>
      </p:pic>
    </p:spTree>
    <p:extLst>
      <p:ext uri="{BB962C8B-B14F-4D97-AF65-F5344CB8AC3E}">
        <p14:creationId xmlns:p14="http://schemas.microsoft.com/office/powerpoint/2010/main" val="36543093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35F3FD-AC8F-2C36-1880-7D5CABCB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15" y="1412776"/>
            <a:ext cx="6527113" cy="5112568"/>
          </a:xfrm>
        </p:spPr>
      </p:pic>
    </p:spTree>
    <p:extLst>
      <p:ext uri="{BB962C8B-B14F-4D97-AF65-F5344CB8AC3E}">
        <p14:creationId xmlns:p14="http://schemas.microsoft.com/office/powerpoint/2010/main" val="13903377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24BF02B-A76A-B147-E5DF-AB9F88F6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99" y="1412777"/>
            <a:ext cx="6699259" cy="5136098"/>
          </a:xfrm>
        </p:spPr>
      </p:pic>
    </p:spTree>
    <p:extLst>
      <p:ext uri="{BB962C8B-B14F-4D97-AF65-F5344CB8AC3E}">
        <p14:creationId xmlns:p14="http://schemas.microsoft.com/office/powerpoint/2010/main" val="206792005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dwa zestawy danych dotyczące temperatury w dwóch różnych miejscach (w stopniach </a:t>
            </a:r>
            <a:r>
              <a:rPr lang="pl-PL" dirty="0" err="1"/>
              <a:t>Celsiusza</a:t>
            </a:r>
            <a:r>
              <a:rPr lang="pl-PL" dirty="0"/>
              <a:t>):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1: [20, 21, 22, 22, 23, 24, 25, 25, 25, 26, 26, 26, 27, 27, 27]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Zestaw 2: [15, 16, 16, 17, 17, 18, 18, 19, 19, 20, 20, 21, 21, 22, 22]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Zbadajmy podstawowe miary rozkładu dla obu zestawów danych, takie jak średnia, odchylenie standardowe, </a:t>
            </a:r>
            <a:r>
              <a:rPr lang="pl-PL" dirty="0" err="1"/>
              <a:t>kurtoza</a:t>
            </a:r>
            <a:r>
              <a:rPr lang="pl-PL" dirty="0"/>
              <a:t> itp.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Rozwiązania do ćwiczenia można przedstawić w formie kodu w </a:t>
            </a:r>
            <a:r>
              <a:rPr lang="pl-PL" dirty="0" err="1"/>
              <a:t>Jupyter</a:t>
            </a:r>
            <a:r>
              <a:rPr lang="pl-PL" dirty="0"/>
              <a:t> Notebook, aby lepiej zobaczyć, jak te miary są obliczane dla konkretnych danych.</a:t>
            </a:r>
          </a:p>
        </p:txBody>
      </p:sp>
    </p:spTree>
    <p:extLst>
      <p:ext uri="{BB962C8B-B14F-4D97-AF65-F5344CB8AC3E}">
        <p14:creationId xmlns:p14="http://schemas.microsoft.com/office/powerpoint/2010/main" val="19352443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7CE341F-DD00-99C8-15F2-83215416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-1"/>
          <a:stretch/>
        </p:blipFill>
        <p:spPr>
          <a:xfrm>
            <a:off x="2927648" y="1883115"/>
            <a:ext cx="6349969" cy="46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012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- wizualizacja: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34FD26A-5B77-861F-D275-F6D30744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3"/>
          <a:stretch/>
        </p:blipFill>
        <p:spPr>
          <a:xfrm>
            <a:off x="3493567" y="2012119"/>
            <a:ext cx="5204865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2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– wizualizacja (wykresy):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23AA754-C646-DAB0-0957-A9FC2925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2763067"/>
            <a:ext cx="691956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32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Rozwiązanie - omówienie:</a:t>
            </a:r>
          </a:p>
          <a:p>
            <a:pPr lvl="1" algn="just"/>
            <a:r>
              <a:rPr lang="pl-PL" dirty="0"/>
              <a:t>W kodzie użyto dwóch głównych rodzajów wizualizacji danych: histogramów i diagramów skrzynkowych (</a:t>
            </a:r>
            <a:r>
              <a:rPr lang="pl-PL" dirty="0" err="1"/>
              <a:t>boxplotów</a:t>
            </a:r>
            <a:r>
              <a:rPr lang="pl-PL" dirty="0"/>
              <a:t>).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b="1" dirty="0"/>
              <a:t>Histogramy:</a:t>
            </a:r>
          </a:p>
          <a:p>
            <a:pPr marL="0" indent="0" algn="just">
              <a:buNone/>
            </a:pPr>
            <a:r>
              <a:rPr lang="pl-PL" dirty="0"/>
              <a:t>1. Zestaw 1 - Rozkład Temperatury:</a:t>
            </a:r>
          </a:p>
          <a:p>
            <a:pPr lvl="1" algn="just"/>
            <a:r>
              <a:rPr lang="pl-PL" dirty="0"/>
              <a:t>Histogram przedstawia rozkład wartości temperatury w zestawie 1.</a:t>
            </a:r>
          </a:p>
          <a:p>
            <a:pPr lvl="1" algn="just"/>
            <a:r>
              <a:rPr lang="pl-PL" dirty="0"/>
              <a:t>Parametr </a:t>
            </a:r>
            <a:r>
              <a:rPr lang="pl-PL" dirty="0" err="1"/>
              <a:t>bins</a:t>
            </a:r>
            <a:r>
              <a:rPr lang="pl-PL" dirty="0"/>
              <a:t>=5 oznacza, że dane są podzielone na pięć przedziałów.</a:t>
            </a:r>
          </a:p>
          <a:p>
            <a:pPr lvl="1" algn="just"/>
            <a:r>
              <a:rPr lang="pl-PL" dirty="0"/>
              <a:t>Wartości są reprezentowane na osi x, a liczność wystąpień w każdym przedziale na osi y.</a:t>
            </a:r>
          </a:p>
          <a:p>
            <a:pPr lvl="1"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2. Zestaw 2 - Rozkład Temperatury:</a:t>
            </a:r>
          </a:p>
          <a:p>
            <a:pPr lvl="1" algn="just"/>
            <a:r>
              <a:rPr lang="pl-PL" dirty="0"/>
              <a:t>Analogicznie do zestawu 1, histogram przedstawia rozkład wartości temperatury w zestawie 2.</a:t>
            </a:r>
          </a:p>
        </p:txBody>
      </p:sp>
    </p:spTree>
    <p:extLst>
      <p:ext uri="{BB962C8B-B14F-4D97-AF65-F5344CB8AC3E}">
        <p14:creationId xmlns:p14="http://schemas.microsoft.com/office/powerpoint/2010/main" val="3023307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3. Uruchamianie Komórek: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Aby uruchomić kod w komórce, możesz użyć przycisku "Run" lub skrótu klawiszowego </a:t>
            </a:r>
            <a:r>
              <a:rPr lang="pl-PL" dirty="0" err="1">
                <a:solidFill>
                  <a:schemeClr val="bg2"/>
                </a:solidFill>
              </a:rPr>
              <a:t>Shift</a:t>
            </a:r>
            <a:r>
              <a:rPr lang="pl-PL" dirty="0">
                <a:solidFill>
                  <a:schemeClr val="bg2"/>
                </a:solidFill>
              </a:rPr>
              <a:t> + </a:t>
            </a:r>
            <a:r>
              <a:rPr lang="pl-PL" dirty="0" err="1">
                <a:solidFill>
                  <a:schemeClr val="bg2"/>
                </a:solidFill>
              </a:rPr>
              <a:t>Enter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Wynik działania kodu będzie wyświetlany poniżej komórki.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4. Interaktywność: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 pozwala na interaktywną pracę z danymi. Możesz eksperymentować z kodem, zmieniać wartości i natychmiast obserwować rezultaty.</a:t>
            </a:r>
          </a:p>
        </p:txBody>
      </p:sp>
    </p:spTree>
    <p:extLst>
      <p:ext uri="{BB962C8B-B14F-4D97-AF65-F5344CB8AC3E}">
        <p14:creationId xmlns:p14="http://schemas.microsoft.com/office/powerpoint/2010/main" val="343874726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Diagramy Skrzynkowe (</a:t>
            </a:r>
            <a:r>
              <a:rPr lang="pl-PL" b="1" dirty="0" err="1"/>
              <a:t>Boxplots</a:t>
            </a:r>
            <a:r>
              <a:rPr lang="pl-PL" b="1" dirty="0"/>
              <a:t>):</a:t>
            </a:r>
          </a:p>
          <a:p>
            <a:pPr marL="0" indent="0" algn="just">
              <a:buNone/>
            </a:pPr>
            <a:r>
              <a:rPr lang="pl-PL" dirty="0"/>
              <a:t>1. Zestaw 1 -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Diagram skrzynkowy prezentuje rozkład wartości w zestawie 1.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Linia środkowa w pudełku to mediana, a górna i dolna krawędź pudełka oznaczają pierwszy i 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"Wąsy" na końcach pudełka reprezentują zakres danych, a potencjalne wartości odstające są oznaczone punktami.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/>
              <a:t>2. Zestaw 2 - Diagram Skrzynkowy: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Analogicznie do zestawu 1, diagram skrzynkowy prezentuje rozkład wartości w zestawie 2.</a:t>
            </a:r>
          </a:p>
        </p:txBody>
      </p:sp>
    </p:spTree>
    <p:extLst>
      <p:ext uri="{BB962C8B-B14F-4D97-AF65-F5344CB8AC3E}">
        <p14:creationId xmlns:p14="http://schemas.microsoft.com/office/powerpoint/2010/main" val="2669816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Rozwiązanie - interpretacja:</a:t>
            </a:r>
          </a:p>
          <a:p>
            <a:pPr lvl="1" algn="just"/>
            <a:r>
              <a:rPr lang="pl-PL" sz="2500" dirty="0"/>
              <a:t>Histogramy pozwalają na wizualną ocenę rozkładu danych, identyfikację </a:t>
            </a:r>
            <a:r>
              <a:rPr lang="pl-PL" sz="2500" dirty="0" err="1"/>
              <a:t>modów</a:t>
            </a:r>
            <a:r>
              <a:rPr lang="pl-PL" sz="2500" dirty="0"/>
              <a:t>, a także ocenę symetrii i skośności rozkładu.</a:t>
            </a:r>
          </a:p>
          <a:p>
            <a:pPr lvl="1" algn="just"/>
            <a:r>
              <a:rPr lang="pl-PL" sz="2500" dirty="0"/>
              <a:t>Diagramy skrzynkowe pozwalają na szybkie zrozumienie centralnej tendencji (mediana) i rozproszenia danych, a także na identyfikację wartości odstających.</a:t>
            </a:r>
          </a:p>
        </p:txBody>
      </p:sp>
    </p:spTree>
    <p:extLst>
      <p:ext uri="{BB962C8B-B14F-4D97-AF65-F5344CB8AC3E}">
        <p14:creationId xmlns:p14="http://schemas.microsoft.com/office/powerpoint/2010/main" val="22041129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1 wydaje się mieć bardziej jednostajny rozkład temperatur, z mniejszą zmiennością.</a:t>
            </a:r>
          </a:p>
          <a:p>
            <a:pPr lvl="1" algn="just"/>
            <a:r>
              <a:rPr lang="pl-PL" sz="2500" dirty="0">
                <a:solidFill>
                  <a:schemeClr val="bg2"/>
                </a:solidFill>
              </a:rPr>
              <a:t>Zestaw 2 ma bardziej skośny rozkład, z większym zakresem temperatur.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Wizualizacja danych pozwala szybko zrozumieć charakterystykę rozkładu, co jest istotne w analizie statystycznej.</a:t>
            </a:r>
          </a:p>
        </p:txBody>
      </p:sp>
    </p:spTree>
    <p:extLst>
      <p:ext uri="{BB962C8B-B14F-4D97-AF65-F5344CB8AC3E}">
        <p14:creationId xmlns:p14="http://schemas.microsoft.com/office/powerpoint/2010/main" val="16342312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05B341-CBFA-7912-03A3-55694F3D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9"/>
          <a:stretch/>
        </p:blipFill>
        <p:spPr>
          <a:xfrm>
            <a:off x="2340236" y="2669263"/>
            <a:ext cx="7511528" cy="22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594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Histogramy: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plt.figure</a:t>
            </a:r>
            <a:r>
              <a:rPr lang="pl-PL" dirty="0">
                <a:solidFill>
                  <a:schemeClr val="bg2"/>
                </a:solidFill>
              </a:rPr>
              <a:t>(</a:t>
            </a:r>
            <a:r>
              <a:rPr lang="pl-PL" dirty="0" err="1">
                <a:solidFill>
                  <a:schemeClr val="bg2"/>
                </a:solidFill>
              </a:rPr>
              <a:t>figsize</a:t>
            </a:r>
            <a:r>
              <a:rPr lang="pl-PL" dirty="0">
                <a:solidFill>
                  <a:schemeClr val="bg2"/>
                </a:solidFill>
              </a:rPr>
              <a:t>=(12, 6)): Ustawienie rozmiaru całego wykresu.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1): Tworzenie siatki 2x2 i ustawienie pierwszego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plt.hist</a:t>
            </a:r>
            <a:r>
              <a:rPr lang="pl-PL" dirty="0">
                <a:solidFill>
                  <a:schemeClr val="bg2"/>
                </a:solidFill>
              </a:rPr>
              <a:t>(zestaw_1, </a:t>
            </a:r>
            <a:r>
              <a:rPr lang="pl-PL" dirty="0" err="1">
                <a:solidFill>
                  <a:schemeClr val="bg2"/>
                </a:solidFill>
              </a:rPr>
              <a:t>bins</a:t>
            </a:r>
            <a:r>
              <a:rPr lang="pl-PL" dirty="0">
                <a:solidFill>
                  <a:schemeClr val="bg2"/>
                </a:solidFill>
              </a:rPr>
              <a:t>=5, </a:t>
            </a:r>
            <a:r>
              <a:rPr lang="pl-PL" dirty="0" err="1">
                <a:solidFill>
                  <a:schemeClr val="bg2"/>
                </a:solidFill>
              </a:rPr>
              <a:t>color</a:t>
            </a:r>
            <a:r>
              <a:rPr lang="pl-PL" dirty="0">
                <a:solidFill>
                  <a:schemeClr val="bg2"/>
                </a:solidFill>
              </a:rPr>
              <a:t>='</a:t>
            </a:r>
            <a:r>
              <a:rPr lang="pl-PL" dirty="0" err="1">
                <a:solidFill>
                  <a:schemeClr val="bg2"/>
                </a:solidFill>
              </a:rPr>
              <a:t>blue</a:t>
            </a:r>
            <a:r>
              <a:rPr lang="pl-PL" dirty="0">
                <a:solidFill>
                  <a:schemeClr val="bg2"/>
                </a:solidFill>
              </a:rPr>
              <a:t>', </a:t>
            </a:r>
            <a:r>
              <a:rPr lang="pl-PL" dirty="0" err="1">
                <a:solidFill>
                  <a:schemeClr val="bg2"/>
                </a:solidFill>
              </a:rPr>
              <a:t>alpha</a:t>
            </a:r>
            <a:r>
              <a:rPr lang="pl-PL" dirty="0">
                <a:solidFill>
                  <a:schemeClr val="bg2"/>
                </a:solidFill>
              </a:rPr>
              <a:t>=0.7): Tworzenie histogramu dla zestawu 1 z 5 przedziałami, niebieskim kolorem i 70% przezroczystością.</a:t>
            </a:r>
          </a:p>
          <a:p>
            <a:pPr lvl="2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Rozkład Temperatury'):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endParaRPr lang="pl-PL" dirty="0"/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Analogiczne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521903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Omówienie kodu wizualizacji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D1E6180-2F48-8569-41B7-4257FF27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7" y="2984938"/>
            <a:ext cx="6766646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001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30256276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Wnioski:</a:t>
            </a:r>
          </a:p>
          <a:p>
            <a:pPr marL="0" indent="0" algn="just">
              <a:buNone/>
            </a:pPr>
            <a:endParaRPr lang="pl-PL" dirty="0"/>
          </a:p>
          <a:p>
            <a:pPr lvl="1" algn="just"/>
            <a:r>
              <a:rPr lang="pl-PL" dirty="0"/>
              <a:t>Wizualizacja jest przygotowywana w formie siatki 2x2, gdzie górny wiersz zawiera histogramy, a dolny wiersz diagramy skrzynkowe.</a:t>
            </a:r>
          </a:p>
          <a:p>
            <a:pPr lvl="1" algn="just"/>
            <a:r>
              <a:rPr lang="pl-PL" dirty="0"/>
              <a:t>Każdy </a:t>
            </a:r>
            <a:r>
              <a:rPr lang="pl-PL" dirty="0" err="1"/>
              <a:t>subplot</a:t>
            </a:r>
            <a:r>
              <a:rPr lang="pl-PL" dirty="0"/>
              <a:t> jest tworzony przy użyciu funkcji `</a:t>
            </a:r>
            <a:r>
              <a:rPr lang="pl-PL" dirty="0" err="1"/>
              <a:t>plt.subplot</a:t>
            </a:r>
            <a:r>
              <a:rPr lang="pl-PL" dirty="0"/>
              <a:t>`, a następnie dodawane są odpowiednie wizualizacje danych.</a:t>
            </a:r>
          </a:p>
          <a:p>
            <a:pPr lvl="1" algn="just"/>
            <a:r>
              <a:rPr lang="pl-PL" dirty="0" err="1"/>
              <a:t>plt.tight_layout</a:t>
            </a:r>
            <a:r>
              <a:rPr lang="pl-PL" dirty="0"/>
              <a:t>() pomaga w ułożeniu wykresów, aby uniknąć nakładania się elementów.</a:t>
            </a:r>
          </a:p>
        </p:txBody>
      </p:sp>
    </p:spTree>
    <p:extLst>
      <p:ext uri="{BB962C8B-B14F-4D97-AF65-F5344CB8AC3E}">
        <p14:creationId xmlns:p14="http://schemas.microsoft.com/office/powerpoint/2010/main" val="12287537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Diagramy Skrzynkowe: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plt.subplot</a:t>
            </a:r>
            <a:r>
              <a:rPr lang="pl-PL" dirty="0">
                <a:solidFill>
                  <a:schemeClr val="bg2"/>
                </a:solidFill>
              </a:rPr>
              <a:t>(2, 2, 3): Ustawienie trzeciego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plt.boxplot</a:t>
            </a:r>
            <a:r>
              <a:rPr lang="pl-PL" dirty="0">
                <a:solidFill>
                  <a:schemeClr val="bg2"/>
                </a:solidFill>
              </a:rPr>
              <a:t>(zestaw_1): Tworzenie diagramu skrzynkowego dla zestawu 1.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('Zestaw 1 - Diagram Skrzynkowy'): Dodanie tytułu do </a:t>
            </a:r>
            <a:r>
              <a:rPr lang="pl-PL" dirty="0" err="1">
                <a:solidFill>
                  <a:schemeClr val="bg2"/>
                </a:solidFill>
              </a:rPr>
              <a:t>subplotu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Podobne kroki są powtarzane dla drugiego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6554284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Opis metody </a:t>
            </a:r>
            <a:r>
              <a:rPr lang="pl-PL" dirty="0" err="1"/>
              <a:t>plt.hist</a:t>
            </a:r>
            <a:r>
              <a:rPr lang="pl-PL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2"/>
          <a:stretch/>
        </p:blipFill>
        <p:spPr>
          <a:xfrm>
            <a:off x="1910563" y="1988840"/>
            <a:ext cx="8370874" cy="46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5. Wbudowane Komendy Magiczne:</a:t>
            </a:r>
          </a:p>
          <a:p>
            <a:pPr lvl="1" algn="just"/>
            <a:r>
              <a:rPr lang="pl-PL" dirty="0" err="1"/>
              <a:t>Jupyter</a:t>
            </a:r>
            <a:r>
              <a:rPr lang="pl-PL" dirty="0"/>
              <a:t> obsługuje tzw. "komendy magiczne" poprzez prefiks "%" lub "%%". Przykładowo, `%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inline</a:t>
            </a:r>
            <a:r>
              <a:rPr lang="pl-PL" dirty="0"/>
              <a:t>` pozwala na wyświetlanie wykresów bezpośrednio w notatniku.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6. Wizualizacje:</a:t>
            </a:r>
          </a:p>
          <a:p>
            <a:pPr lvl="1" algn="just"/>
            <a:r>
              <a:rPr lang="pl-PL" dirty="0"/>
              <a:t>Możesz używać bibliotek takich jak </a:t>
            </a:r>
            <a:r>
              <a:rPr lang="pl-PL" dirty="0" err="1"/>
              <a:t>Matplotlib</a:t>
            </a:r>
            <a:r>
              <a:rPr lang="pl-PL" dirty="0"/>
              <a:t> czy </a:t>
            </a:r>
            <a:r>
              <a:rPr lang="pl-PL" dirty="0" err="1"/>
              <a:t>Seaborn</a:t>
            </a:r>
            <a:r>
              <a:rPr lang="pl-PL" dirty="0"/>
              <a:t> do tworzenia wykresów i wizualizacji danych. Wykresy są wyświetlane w notatniku, co ułatwia analizę.</a:t>
            </a:r>
          </a:p>
        </p:txBody>
      </p:sp>
    </p:spTree>
    <p:extLst>
      <p:ext uri="{BB962C8B-B14F-4D97-AF65-F5344CB8AC3E}">
        <p14:creationId xmlns:p14="http://schemas.microsoft.com/office/powerpoint/2010/main" val="33063517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przykładowych danych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DD31B0D-B27D-C3B8-2F27-A11C1A73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2282966"/>
            <a:ext cx="501439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8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C5558D-0009-46D7-2FD5-4F0678D5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Elementy </a:t>
            </a:r>
            <a:r>
              <a:rPr lang="pl-PL" dirty="0" err="1"/>
              <a:t>Storytelling</a:t>
            </a:r>
            <a:r>
              <a:rPr lang="pl-PL" dirty="0"/>
              <a:t> w Wizualizacji: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Tworzenie wykresów nie polega tylko na przedstawieniu danych. Ważne jest także uwzględnienie elementów </a:t>
            </a:r>
            <a:r>
              <a:rPr lang="pl-PL" dirty="0" err="1"/>
              <a:t>storytellingu</a:t>
            </a:r>
            <a:r>
              <a:rPr lang="pl-PL" dirty="0"/>
              <a:t>, czyli takiego przedstawienia danych, które łatwo zrozumie każdy odbiorca.</a:t>
            </a:r>
          </a:p>
        </p:txBody>
      </p:sp>
    </p:spTree>
    <p:extLst>
      <p:ext uri="{BB962C8B-B14F-4D97-AF65-F5344CB8AC3E}">
        <p14:creationId xmlns:p14="http://schemas.microsoft.com/office/powerpoint/2010/main" val="366583397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57D6CBD-955B-EAA5-595C-ED4E5A616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441"/>
          <a:stretch/>
        </p:blipFill>
        <p:spPr>
          <a:xfrm>
            <a:off x="1703512" y="2215302"/>
            <a:ext cx="9807450" cy="2427396"/>
          </a:xfrm>
        </p:spPr>
      </p:pic>
    </p:spTree>
    <p:extLst>
      <p:ext uri="{BB962C8B-B14F-4D97-AF65-F5344CB8AC3E}">
        <p14:creationId xmlns:p14="http://schemas.microsoft.com/office/powerpoint/2010/main" val="24181637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F0CF65F-C05E-62B3-F51B-34605D169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855" y="1484784"/>
            <a:ext cx="6784290" cy="4992023"/>
          </a:xfrm>
        </p:spPr>
      </p:pic>
    </p:spTree>
    <p:extLst>
      <p:ext uri="{BB962C8B-B14F-4D97-AF65-F5344CB8AC3E}">
        <p14:creationId xmlns:p14="http://schemas.microsoft.com/office/powerpoint/2010/main" val="8770827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 err="1"/>
              <a:t>Storytelling</a:t>
            </a:r>
            <a:r>
              <a:rPr lang="pl-PL" dirty="0"/>
              <a:t> w kontekście wizualizacji danych odnosi się do umiejętności opowiadania historii za pomocą wykresów i grafik.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Oto kilka elementów </a:t>
            </a:r>
            <a:r>
              <a:rPr lang="pl-PL" dirty="0" err="1"/>
              <a:t>storytellingu</a:t>
            </a:r>
            <a:r>
              <a:rPr lang="pl-PL" dirty="0"/>
              <a:t>, które można zauważyć w wykresie z punktu 2: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Nagłówek zawierający informację: Tytuł "Wartość w kategoriach" informuje użytkownika o głównym temacie wykresu i o tym, co próbuje przedstawić.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Kontekst i Cel: Wykres wskazuje, że ma przedstawić wartości w różnych kategoriach. Cel wykresu może być jasno określony przez opisanie, co oznaczają te wartości i dlaczego są ważne.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Zrozumiałe i Przystępne Dla Odbiorcy: Wykres jest czytelny i łatwy do zrozumienia nawet dla osób, które nie są specjalistami w dziedzinie analizy danych. Każda kategoria jest oznaczona i jest jasne, jakie wartości są przedstawione.</a:t>
            </a:r>
          </a:p>
        </p:txBody>
      </p:sp>
    </p:spTree>
    <p:extLst>
      <p:ext uri="{BB962C8B-B14F-4D97-AF65-F5344CB8AC3E}">
        <p14:creationId xmlns:p14="http://schemas.microsoft.com/office/powerpoint/2010/main" val="23479967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37D0CF-9AB1-3CD8-3B5C-84E3B876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 algn="just"/>
            <a:r>
              <a:rPr lang="pl-PL" dirty="0"/>
              <a:t>Narracja poprzez wizualizację: Wykres sam w sobie stanowi część narracji. Dzięki klarownemu przedstawieniu danych użytkownik może zrozumieć trend lub zależności między różnymi kategoriami.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Podkreślenie punktu centralnego: Wykres może podkreślać konkretne trendy, różnice lub podobieństwa między kategoriami. Może to być zrobione poprzez różne elementy wizualne, takie jak kolorystyka, wielkość, czy tekst dodany do wykresu.</a:t>
            </a:r>
          </a:p>
          <a:p>
            <a:pPr lvl="1" algn="just"/>
            <a:endParaRPr lang="pl-PL" dirty="0"/>
          </a:p>
          <a:p>
            <a:pPr lvl="1" algn="just"/>
            <a:r>
              <a:rPr lang="pl-PL" dirty="0"/>
              <a:t>Inspirująca akcja lub refleksja: Wykres może inspirować do dalszej analizy danych lub działań, lub może prowokować refleksję na temat prezentowanych informacji.</a:t>
            </a:r>
          </a:p>
          <a:p>
            <a:pPr lvl="1" algn="just"/>
            <a:endParaRPr lang="pl-PL" dirty="0"/>
          </a:p>
          <a:p>
            <a:pPr marL="457200" lvl="1" indent="0" algn="just">
              <a:buNone/>
            </a:pPr>
            <a:r>
              <a:rPr lang="pl-PL" dirty="0"/>
              <a:t>Wszystkie te elementy pomagają w skutecznym </a:t>
            </a:r>
            <a:r>
              <a:rPr lang="pl-PL" dirty="0" err="1"/>
              <a:t>storytellingu</a:t>
            </a:r>
            <a:r>
              <a:rPr lang="pl-PL" dirty="0"/>
              <a:t> danych, czyli opowiadaniu historii, która jest zrozumiała, angażująca i inspirująca dla odbiorcy.</a:t>
            </a:r>
          </a:p>
        </p:txBody>
      </p:sp>
    </p:spTree>
    <p:extLst>
      <p:ext uri="{BB962C8B-B14F-4D97-AF65-F5344CB8AC3E}">
        <p14:creationId xmlns:p14="http://schemas.microsoft.com/office/powerpoint/2010/main" val="33411029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1.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E33542-0273-3F6F-C090-16DDD58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3"/>
          <a:stretch/>
        </p:blipFill>
        <p:spPr>
          <a:xfrm>
            <a:off x="946307" y="2348879"/>
            <a:ext cx="10299386" cy="37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771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Rozwiązanie.</a:t>
            </a: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6AE0D48-CB11-3823-9A93-7DE0B33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19" y="1988840"/>
            <a:ext cx="7087214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17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Przydatne Funkcje i Skróty: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 istnieje wiele przydatnych funkcji i skrótów klawiszowych ułatwiających pracę. Na przykład: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plt.title</a:t>
            </a:r>
            <a:r>
              <a:rPr lang="pl-PL" dirty="0">
                <a:solidFill>
                  <a:schemeClr val="bg2"/>
                </a:solidFill>
              </a:rPr>
              <a:t>('Tytuł') - Dodanie tytułu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plt.xlabel</a:t>
            </a:r>
            <a:r>
              <a:rPr lang="pl-PL" dirty="0">
                <a:solidFill>
                  <a:schemeClr val="bg2"/>
                </a:solidFill>
              </a:rPr>
              <a:t>('Oś X') - Dodanie opisu osi X.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plt.ylabel</a:t>
            </a:r>
            <a:r>
              <a:rPr lang="pl-PL" dirty="0">
                <a:solidFill>
                  <a:schemeClr val="bg2"/>
                </a:solidFill>
              </a:rPr>
              <a:t>('Oś Y') - Dodanie opisu osi Y.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plt.legend</a:t>
            </a:r>
            <a:r>
              <a:rPr lang="pl-PL" dirty="0">
                <a:solidFill>
                  <a:schemeClr val="bg2"/>
                </a:solidFill>
              </a:rPr>
              <a:t>() - Dodanie legendy do wykresu.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plt.grid</a:t>
            </a:r>
            <a:r>
              <a:rPr lang="pl-PL" dirty="0">
                <a:solidFill>
                  <a:schemeClr val="bg2"/>
                </a:solidFill>
              </a:rPr>
              <a:t>(True) - Dodanie siatki.</a:t>
            </a:r>
          </a:p>
        </p:txBody>
      </p:sp>
    </p:spTree>
    <p:extLst>
      <p:ext uri="{BB962C8B-B14F-4D97-AF65-F5344CB8AC3E}">
        <p14:creationId xmlns:p14="http://schemas.microsoft.com/office/powerpoint/2010/main" val="34537858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9F75E3-B28A-AF7E-C50D-F1FF02B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2"/>
          <a:stretch/>
        </p:blipFill>
        <p:spPr>
          <a:xfrm>
            <a:off x="3391551" y="1287724"/>
            <a:ext cx="540889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9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Przygotowanie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 b="1" dirty="0"/>
              <a:t>Omówienie środowiska, wyglądu i funkcji </a:t>
            </a:r>
            <a:r>
              <a:rPr lang="pl-PL" b="1" dirty="0" err="1"/>
              <a:t>Jupyter</a:t>
            </a:r>
            <a:r>
              <a:rPr lang="pl-PL" b="1" dirty="0"/>
              <a:t> Notebook:</a:t>
            </a:r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7. Zapisywanie i Eksport: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Notatniki można zapisywać w formatach .</a:t>
            </a:r>
            <a:r>
              <a:rPr lang="pl-PL" dirty="0" err="1">
                <a:solidFill>
                  <a:schemeClr val="bg2"/>
                </a:solidFill>
              </a:rPr>
              <a:t>ipynb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Jupyter</a:t>
            </a:r>
            <a:r>
              <a:rPr lang="pl-PL" dirty="0">
                <a:solidFill>
                  <a:schemeClr val="bg2"/>
                </a:solidFill>
              </a:rPr>
              <a:t> Notebook), .</a:t>
            </a:r>
            <a:r>
              <a:rPr lang="pl-PL" dirty="0" err="1">
                <a:solidFill>
                  <a:schemeClr val="bg2"/>
                </a:solidFill>
              </a:rPr>
              <a:t>html</a:t>
            </a:r>
            <a:r>
              <a:rPr lang="pl-PL" dirty="0">
                <a:solidFill>
                  <a:schemeClr val="bg2"/>
                </a:solidFill>
              </a:rPr>
              <a:t>, .pdf, .</a:t>
            </a:r>
            <a:r>
              <a:rPr lang="pl-PL" dirty="0" err="1">
                <a:solidFill>
                  <a:schemeClr val="bg2"/>
                </a:solidFill>
              </a:rPr>
              <a:t>py</a:t>
            </a:r>
            <a:r>
              <a:rPr lang="pl-PL" dirty="0">
                <a:solidFill>
                  <a:schemeClr val="bg2"/>
                </a:solidFill>
              </a:rPr>
              <a:t> (skrypt </a:t>
            </a:r>
            <a:r>
              <a:rPr lang="pl-PL" dirty="0" err="1">
                <a:solidFill>
                  <a:schemeClr val="bg2"/>
                </a:solidFill>
              </a:rPr>
              <a:t>Pythona</a:t>
            </a:r>
            <a:r>
              <a:rPr lang="pl-PL" dirty="0">
                <a:solidFill>
                  <a:schemeClr val="bg2"/>
                </a:solidFill>
              </a:rPr>
              <a:t>) i innych.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Można eksportować notatniki do różnych formatów, co ułatwia ich udostępnianie.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8. Obsługa Notatnika: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Notatnik zachowuje wyniki i zmienne nawet po ponownym uruchomieniu komórki. To ułatwia analizę i eksperymentowanie bez konieczności ponownego uruchamiania wszystkich komórek.</a:t>
            </a:r>
          </a:p>
        </p:txBody>
      </p:sp>
    </p:spTree>
    <p:extLst>
      <p:ext uri="{BB962C8B-B14F-4D97-AF65-F5344CB8AC3E}">
        <p14:creationId xmlns:p14="http://schemas.microsoft.com/office/powerpoint/2010/main" val="2261251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B3E5-BB02-F1FF-1D38-FC61D41B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01158ED6-EF7D-44B3-98B1-01A5CF0F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7F829-416F-66A9-0A02-3E0E93E64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Przykład 2.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19D3B73-72E9-8EF0-CA62-19ED7924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35" y="2438314"/>
            <a:ext cx="5654530" cy="1981372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23DCA0A-0E44-B71B-6321-0DB80CD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1"/>
          <a:stretch/>
        </p:blipFill>
        <p:spPr>
          <a:xfrm>
            <a:off x="1164006" y="2438314"/>
            <a:ext cx="9863987" cy="30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93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20CE-DF50-EB60-4380-CDACA20E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56B390-D06F-1A1C-AB17-F626E52B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Wizualizacja Danych z </a:t>
            </a:r>
            <a:r>
              <a:rPr lang="pl-PL" dirty="0" err="1"/>
              <a:t>Matplotlib</a:t>
            </a:r>
            <a:r>
              <a:rPr lang="pl-PL" dirty="0"/>
              <a:t> i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568AB03-6C8B-E263-6178-008903EF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Rozwiązanie: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9A9E24-7979-B8F2-5F22-2EA69779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17651"/>
            <a:ext cx="759779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344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24009326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4439816" y="4005064"/>
            <a:ext cx="7582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endParaRPr lang="pl-PL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https://www.erp.comarch.pl/Szkolenia/Ankiety/survey/MDKZNM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A038928-6503-298B-8AA8-13004F64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danych.</a:t>
            </a:r>
          </a:p>
          <a:p>
            <a:r>
              <a:rPr lang="pl-PL" dirty="0"/>
              <a:t>Wstęp do Data Science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C9B20ACA-7CBD-D94D-9989-71D86BB3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6927129" cy="1124980"/>
          </a:xfrm>
        </p:spPr>
        <p:txBody>
          <a:bodyPr>
            <a:normAutofit/>
          </a:bodyPr>
          <a:lstStyle/>
          <a:p>
            <a:r>
              <a:rPr lang="pl-PL" dirty="0"/>
              <a:t>Identyfikacja Wizualna</a:t>
            </a:r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3F412E1-DAC9-9849-8AED-5733AE63AB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039" y="1484313"/>
            <a:ext cx="3917949" cy="4608512"/>
          </a:xfrm>
        </p:spPr>
        <p:txBody>
          <a:bodyPr>
            <a:normAutofit/>
          </a:bodyPr>
          <a:lstStyle/>
          <a:p>
            <a:r>
              <a:rPr lang="pl-PL" sz="1600" dirty="0"/>
              <a:t>Prezentacje powinny być przygotowane zgodnie z identyfikację wizualną Comarch.</a:t>
            </a:r>
          </a:p>
          <a:p>
            <a:r>
              <a:rPr lang="pl-PL" sz="1600" dirty="0"/>
              <a:t> </a:t>
            </a:r>
          </a:p>
          <a:p>
            <a:r>
              <a:rPr lang="pl-PL" sz="1600" dirty="0"/>
              <a:t>Więcej informacji znajdziesz w księdze znaku:</a:t>
            </a:r>
          </a:p>
          <a:p>
            <a:r>
              <a:rPr lang="pl-PL" sz="1600" dirty="0">
                <a:solidFill>
                  <a:schemeClr val="accent2"/>
                </a:solidFill>
                <a:hlinkClick r:id="rId2"/>
              </a:rPr>
              <a:t>https://wiki.comarch/display/DPM/Brand+book+i+logo+Comarch</a:t>
            </a:r>
            <a:endParaRPr lang="pl-PL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2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Poniżej znajduje się prosty przykład notatnika </a:t>
            </a:r>
            <a:r>
              <a:rPr lang="pl-PL" dirty="0" err="1"/>
              <a:t>Jupyter</a:t>
            </a:r>
            <a:r>
              <a:rPr lang="pl-PL" dirty="0"/>
              <a:t>, składającego się z komórek kodu i tekstu:</a:t>
            </a:r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marL="0" indent="0" algn="just">
              <a:buNone/>
            </a:pPr>
            <a:endParaRPr lang="pl-PL" b="1" dirty="0"/>
          </a:p>
          <a:p>
            <a:pPr algn="just"/>
            <a:r>
              <a:rPr lang="pl-PL" dirty="0"/>
              <a:t>Zadanie: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Otwórz </a:t>
            </a:r>
            <a:r>
              <a:rPr lang="pl-PL" dirty="0" err="1"/>
              <a:t>Jupyter</a:t>
            </a:r>
            <a:r>
              <a:rPr lang="pl-PL" dirty="0"/>
              <a:t> Notebook.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Utwórz nowy notatnik.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Dodaj kilka komórek kodu i tekstu.</a:t>
            </a:r>
          </a:p>
          <a:p>
            <a:pPr lvl="1" algn="just">
              <a:buFont typeface="+mj-lt"/>
              <a:buAutoNum type="arabicPeriod"/>
            </a:pPr>
            <a:r>
              <a:rPr lang="pl-PL" dirty="0"/>
              <a:t>Uruchom kod w komórkach i zobacz, jak zmieniają się wyniki.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9C21C8-C353-9186-EE74-AF785C2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84" y="2358204"/>
            <a:ext cx="8091031" cy="14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 i przechodzi do następnej. Jeśli ostatnia komórka, to dodaje nową komórkę poniżej.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Enter</a:t>
            </a:r>
            <a:r>
              <a:rPr lang="pl-PL" dirty="0"/>
              <a:t>: Uruchamia aktualną komórkę, ale nie przechodzi do następnej, pozostając w bieżącej komórce.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A: Dodaje nową komórkę powyżej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B: Dodaje nową komórkę poniżej aktualnej.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M: Zmienia typ komórki na </a:t>
            </a:r>
            <a:r>
              <a:rPr lang="pl-PL" dirty="0" err="1"/>
              <a:t>Markdown</a:t>
            </a:r>
            <a:r>
              <a:rPr lang="pl-PL" dirty="0"/>
              <a:t> (tekst).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Y: Zmienia typ komórki na </a:t>
            </a:r>
            <a:r>
              <a:rPr lang="pl-PL" dirty="0" err="1"/>
              <a:t>Code</a:t>
            </a:r>
            <a:r>
              <a:rPr lang="pl-PL" dirty="0"/>
              <a:t> (kod).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D, D: Kasuje aktualną komórkę.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Z: Cofa ostatnią zmianę (przywraca skasowaną komórkę).</a:t>
            </a:r>
          </a:p>
        </p:txBody>
      </p:sp>
    </p:spTree>
    <p:extLst>
      <p:ext uri="{BB962C8B-B14F-4D97-AF65-F5344CB8AC3E}">
        <p14:creationId xmlns:p14="http://schemas.microsoft.com/office/powerpoint/2010/main" val="1582435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l-PL" dirty="0"/>
              <a:t>Kilka przydatnych skrótów klawiszowych w </a:t>
            </a:r>
            <a:r>
              <a:rPr lang="pl-PL" dirty="0" err="1"/>
              <a:t>Jupyter</a:t>
            </a:r>
            <a:r>
              <a:rPr lang="pl-PL" dirty="0"/>
              <a:t> Notebook, które mogą zwiększyć efektywność pracy: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 err="1"/>
              <a:t>Shift</a:t>
            </a:r>
            <a:r>
              <a:rPr lang="pl-PL" dirty="0"/>
              <a:t> + </a:t>
            </a:r>
            <a:r>
              <a:rPr lang="pl-PL" dirty="0" err="1"/>
              <a:t>Tab</a:t>
            </a:r>
            <a:r>
              <a:rPr lang="pl-PL" dirty="0"/>
              <a:t>: Pokazuje podpowiedzi dotyczące funkcji lub metody (po umieszczeniu kursora wewnątrz nawiasów).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S: Zapisuje notatnik.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+ 1-6: Zmienia poziom nagłówka w komórce </a:t>
            </a:r>
            <a:r>
              <a:rPr lang="pl-PL" dirty="0" err="1"/>
              <a:t>Markdown</a:t>
            </a:r>
            <a:r>
              <a:rPr lang="pl-PL" dirty="0"/>
              <a:t> (1- najwyższy, 6- najniższy).</a:t>
            </a:r>
          </a:p>
          <a:p>
            <a:pPr algn="just"/>
            <a:r>
              <a:rPr lang="pl-PL" dirty="0" err="1"/>
              <a:t>Esc</a:t>
            </a:r>
            <a:r>
              <a:rPr lang="pl-PL" dirty="0"/>
              <a:t> + H: Wyświetla listę wszystkich dostępnych skrótów klawiszowych.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</a:t>
            </a:r>
            <a:r>
              <a:rPr lang="pl-PL" dirty="0" err="1"/>
              <a:t>Shift</a:t>
            </a:r>
            <a:r>
              <a:rPr lang="pl-PL" dirty="0"/>
              <a:t> + P: Otwiera polecenie paska wyszukiwania, pozwalając na szybkie wyszukiwanie i uruchamianie poleceń.</a:t>
            </a:r>
          </a:p>
          <a:p>
            <a:pPr algn="just"/>
            <a:r>
              <a:rPr lang="pl-PL" dirty="0" err="1"/>
              <a:t>Shift</a:t>
            </a:r>
            <a:r>
              <a:rPr lang="pl-PL" dirty="0"/>
              <a:t> + M: Łączy zaznaczone komórki w jedną.</a:t>
            </a:r>
          </a:p>
          <a:p>
            <a:pPr algn="just"/>
            <a:r>
              <a:rPr lang="pl-PL" dirty="0" err="1"/>
              <a:t>Ctrl</a:t>
            </a:r>
            <a:r>
              <a:rPr lang="pl-PL" dirty="0"/>
              <a:t> + Z: Cofa ostatnią zmianę.</a:t>
            </a:r>
          </a:p>
        </p:txBody>
      </p:sp>
    </p:spTree>
    <p:extLst>
      <p:ext uri="{BB962C8B-B14F-4D97-AF65-F5344CB8AC3E}">
        <p14:creationId xmlns:p14="http://schemas.microsoft.com/office/powerpoint/2010/main" val="1803817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Te skróty klawiszowe mogą być bardzo przydatne podczas korzystania z </a:t>
            </a:r>
            <a:r>
              <a:rPr lang="pl-PL" dirty="0" err="1"/>
              <a:t>Jupyter</a:t>
            </a:r>
            <a:r>
              <a:rPr lang="pl-PL" dirty="0"/>
              <a:t> Notebook, przyspieszając pisanie kodu i nawigację w notatniku.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Grafika 2" descr="Miernik">
            <a:extLst>
              <a:ext uri="{FF2B5EF4-FFF2-40B4-BE49-F238E27FC236}">
                <a16:creationId xmlns:a16="http://schemas.microsoft.com/office/drawing/2014/main" id="{75BEFFB2-A0F6-DDD3-8465-D5898F63F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5292" y="2971800"/>
            <a:ext cx="2401416" cy="24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/>
              <a:t>Średnia arytmetyczna (</a:t>
            </a:r>
            <a:r>
              <a:rPr lang="pl-PL" dirty="0" err="1"/>
              <a:t>Mean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Średnia arytmetyczna to suma wszystkich liczb podzielona przez ich ilość.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Mediana (</a:t>
            </a:r>
            <a:r>
              <a:rPr lang="pl-PL" dirty="0" err="1"/>
              <a:t>Mode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/>
              <a:t>Mediana to środkowa wartość w uporządkowanym zbiorze danych.</a:t>
            </a:r>
          </a:p>
          <a:p>
            <a:pPr lvl="1" algn="just"/>
            <a:r>
              <a:rPr lang="pl-PL" dirty="0"/>
              <a:t>W przypadku nieparzystej liczby elementów, mediana to wartość środkowa.</a:t>
            </a:r>
          </a:p>
          <a:p>
            <a:pPr lvl="1" algn="just"/>
            <a:r>
              <a:rPr lang="pl-PL" dirty="0"/>
              <a:t>W przypadku parzystej liczby elementów, mediana to średnia arytmetyczna dwóch wartości środkowych.</a:t>
            </a:r>
          </a:p>
        </p:txBody>
      </p:sp>
    </p:spTree>
    <p:extLst>
      <p:ext uri="{BB962C8B-B14F-4D97-AF65-F5344CB8AC3E}">
        <p14:creationId xmlns:p14="http://schemas.microsoft.com/office/powerpoint/2010/main" val="351413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Omówienie środowiska pracy - </a:t>
            </a:r>
            <a:r>
              <a:rPr lang="pl-PL" dirty="0" err="1"/>
              <a:t>Jupyter</a:t>
            </a:r>
            <a:r>
              <a:rPr lang="pl-PL" dirty="0"/>
              <a:t> Notebook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Dominanta: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Dominanta to najczęściej występująca wartość w zbiorze danych.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Rozstęp:</a:t>
            </a:r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</p:txBody>
      </p:sp>
    </p:spTree>
    <p:extLst>
      <p:ext uri="{BB962C8B-B14F-4D97-AF65-F5344CB8AC3E}">
        <p14:creationId xmlns:p14="http://schemas.microsoft.com/office/powerpoint/2010/main" val="166801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Odchylenie standardowe:</a:t>
            </a:r>
          </a:p>
          <a:p>
            <a:pPr marL="457200" lvl="1" indent="0" algn="just">
              <a:buNone/>
            </a:pPr>
            <a:r>
              <a:rPr lang="pl-PL" dirty="0"/>
              <a:t>Odchylenie standardowe mierzy, jak bardzo dane różnią się od średniej arytmetycznej.</a:t>
            </a:r>
          </a:p>
          <a:p>
            <a:pPr marL="457200" lvl="1" indent="0" algn="just">
              <a:buNone/>
            </a:pPr>
            <a:r>
              <a:rPr lang="pl-PL" dirty="0"/>
              <a:t>Im większe odchylenie standardowe, tym większa zmienność danych</a:t>
            </a:r>
          </a:p>
        </p:txBody>
      </p:sp>
    </p:spTree>
    <p:extLst>
      <p:ext uri="{BB962C8B-B14F-4D97-AF65-F5344CB8AC3E}">
        <p14:creationId xmlns:p14="http://schemas.microsoft.com/office/powerpoint/2010/main" val="143042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dzielą uporządkowany zbiór danych na cztery równe części: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Q1 (pierwszy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pierwszej połowy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Q2 (drugi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całego zbioru danych.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Q3 (trzeci </a:t>
            </a:r>
            <a:r>
              <a:rPr lang="pl-PL" dirty="0" err="1">
                <a:solidFill>
                  <a:schemeClr val="bg2"/>
                </a:solidFill>
              </a:rPr>
              <a:t>kwartyl</a:t>
            </a:r>
            <a:r>
              <a:rPr lang="pl-PL" dirty="0">
                <a:solidFill>
                  <a:schemeClr val="bg2"/>
                </a:solidFill>
              </a:rPr>
              <a:t>) to mediana drugiej połowy danych.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Wartości odstające (</a:t>
            </a:r>
            <a:r>
              <a:rPr lang="pl-PL" dirty="0" err="1"/>
              <a:t>Outliers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Wartości odstające to wartości, które znacznie odbiegają od reszty danych w zbiorze.</a:t>
            </a:r>
            <a:endParaRPr lang="pl-PL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9890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lvl="1" algn="just"/>
            <a:r>
              <a:rPr lang="pl-PL" dirty="0"/>
              <a:t>Rozważmy zestaw danych dotyczący wieku osób w grupie:</a:t>
            </a:r>
          </a:p>
          <a:p>
            <a:pPr marL="914400" lvl="2" indent="0" algn="just">
              <a:buNone/>
            </a:pPr>
            <a:r>
              <a:rPr lang="pl-PL" dirty="0"/>
              <a:t>{21, 22, 23, 24, 24, 25, 26, 26, 27, 27, 28, 30, 30, 30, 31}</a:t>
            </a:r>
          </a:p>
          <a:p>
            <a:pPr lvl="1" algn="just"/>
            <a:r>
              <a:rPr lang="pl-PL" dirty="0"/>
              <a:t>Średnia arytmetyczna: 26,27</a:t>
            </a:r>
          </a:p>
          <a:p>
            <a:pPr lvl="1" algn="just"/>
            <a:r>
              <a:rPr lang="pl-PL" dirty="0"/>
              <a:t>Mediana: 26 (wartość środkowa)</a:t>
            </a:r>
          </a:p>
          <a:p>
            <a:pPr lvl="1" algn="just"/>
            <a:r>
              <a:rPr lang="pl-PL" dirty="0"/>
              <a:t>Dominanta: 30 (najczęściej występująca wartość)</a:t>
            </a:r>
          </a:p>
          <a:p>
            <a:pPr lvl="1" algn="just"/>
            <a:r>
              <a:rPr lang="pl-PL" dirty="0"/>
              <a:t>Odchylenie standardowe: 3,13</a:t>
            </a:r>
          </a:p>
          <a:p>
            <a:pPr lvl="1" algn="just"/>
            <a:r>
              <a:rPr lang="pl-PL" dirty="0"/>
              <a:t>Rozstęp: 31 – 21 = 10</a:t>
            </a:r>
          </a:p>
          <a:p>
            <a:pPr lvl="1" algn="just"/>
            <a:r>
              <a:rPr lang="pl-PL" dirty="0" err="1"/>
              <a:t>Kwartyle</a:t>
            </a:r>
            <a:r>
              <a:rPr lang="pl-PL" dirty="0"/>
              <a:t>: Q1 = 24, Q2 = 26, Q3 = 30</a:t>
            </a:r>
          </a:p>
        </p:txBody>
      </p:sp>
    </p:spTree>
    <p:extLst>
      <p:ext uri="{BB962C8B-B14F-4D97-AF65-F5344CB8AC3E}">
        <p14:creationId xmlns:p14="http://schemas.microsoft.com/office/powerpoint/2010/main" val="423085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Średnia arytmetyczna, Mediana, Dominanta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Mając dany zbiór danych dotyczący wieku osób, obliczamy średnią arytmetyczną, medianę i dominantę.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/>
          <a:stretch/>
        </p:blipFill>
        <p:spPr>
          <a:xfrm>
            <a:off x="2632761" y="4005064"/>
            <a:ext cx="6926477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Wskazówki odnośnie fontu w prezentacji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FE32AA-834D-3A49-B116-F396B0A0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800" dirty="0"/>
              <a:t>Niezbędne </a:t>
            </a:r>
            <a:r>
              <a:rPr lang="pl-PL" sz="1800" dirty="0" err="1"/>
              <a:t>fonty</a:t>
            </a:r>
            <a:r>
              <a:rPr lang="pl-PL" sz="1800" dirty="0"/>
              <a:t>: Podstawowy – Roboto, Dodatkowy – Roboto Slab</a:t>
            </a:r>
          </a:p>
          <a:p>
            <a:r>
              <a:rPr lang="pl-PL" sz="1800" dirty="0"/>
              <a:t>Rozmiar tytułów: </a:t>
            </a:r>
            <a:r>
              <a:rPr lang="pl-PL" sz="1800" b="1" dirty="0"/>
              <a:t>36 </a:t>
            </a:r>
            <a:r>
              <a:rPr lang="pl-PL" sz="1800" b="1" dirty="0" err="1"/>
              <a:t>pt</a:t>
            </a:r>
            <a:endParaRPr lang="pl-PL" sz="1800" b="1" dirty="0"/>
          </a:p>
          <a:p>
            <a:r>
              <a:rPr lang="pl-PL" sz="1800" dirty="0"/>
              <a:t>Zalecany rozmiar dla wszystkich innych tekstów: </a:t>
            </a:r>
            <a:r>
              <a:rPr lang="pl-PL" sz="1800" b="1" dirty="0"/>
              <a:t>24 </a:t>
            </a:r>
            <a:r>
              <a:rPr lang="pl-PL" sz="1800" b="1" dirty="0" err="1"/>
              <a:t>pt</a:t>
            </a:r>
            <a:r>
              <a:rPr lang="pl-PL" sz="1800" b="1" dirty="0"/>
              <a:t> </a:t>
            </a:r>
            <a:r>
              <a:rPr lang="pl-PL" sz="1800" dirty="0"/>
              <a:t>(minimalny rozmiar akapitów: </a:t>
            </a:r>
            <a:r>
              <a:rPr lang="pl-PL" sz="1800" b="1" dirty="0"/>
              <a:t>16 </a:t>
            </a:r>
            <a:r>
              <a:rPr lang="pl-PL" sz="1800" b="1" dirty="0" err="1"/>
              <a:t>pt</a:t>
            </a:r>
            <a:r>
              <a:rPr lang="pl-PL" sz="1800" dirty="0"/>
              <a:t>)</a:t>
            </a:r>
          </a:p>
          <a:p>
            <a:r>
              <a:rPr lang="pl-PL" sz="1800" dirty="0"/>
              <a:t>Staraj się używać na każdym slajdzie jak najkrótszego tekstu</a:t>
            </a:r>
          </a:p>
          <a:p>
            <a:r>
              <a:rPr lang="pl-PL" sz="1800" dirty="0"/>
              <a:t>Zalecane ustawienie dla interlinii: 120% (1,2 linia)</a:t>
            </a:r>
          </a:p>
        </p:txBody>
      </p:sp>
      <p:sp>
        <p:nvSpPr>
          <p:cNvPr id="11" name="Prostokąt: zaokrąglone rogi 16">
            <a:hlinkClick r:id="rId2"/>
            <a:extLst>
              <a:ext uri="{FF2B5EF4-FFF2-40B4-BE49-F238E27FC236}">
                <a16:creationId xmlns:a16="http://schemas.microsoft.com/office/drawing/2014/main" id="{D6415DB6-1632-9E4E-9F50-551C85F45E4C}"/>
              </a:ext>
            </a:extLst>
          </p:cNvPr>
          <p:cNvSpPr/>
          <p:nvPr/>
        </p:nvSpPr>
        <p:spPr>
          <a:xfrm>
            <a:off x="676314" y="5351180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2" name="Prostokąt: zaokrąglone rogi 17">
            <a:hlinkClick r:id="rId3"/>
            <a:extLst>
              <a:ext uri="{FF2B5EF4-FFF2-40B4-BE49-F238E27FC236}">
                <a16:creationId xmlns:a16="http://schemas.microsoft.com/office/drawing/2014/main" id="{458AA69E-11BA-0B4F-AB7B-39B00A911DAE}"/>
              </a:ext>
            </a:extLst>
          </p:cNvPr>
          <p:cNvSpPr/>
          <p:nvPr/>
        </p:nvSpPr>
        <p:spPr>
          <a:xfrm>
            <a:off x="6902450" y="5346754"/>
            <a:ext cx="1843088" cy="50405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Pobierz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08D6C3-133C-5E42-83E6-44357DA9527E}"/>
              </a:ext>
            </a:extLst>
          </p:cNvPr>
          <p:cNvSpPr txBox="1"/>
          <p:nvPr/>
        </p:nvSpPr>
        <p:spPr>
          <a:xfrm>
            <a:off x="676314" y="4821522"/>
            <a:ext cx="3180249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Podstawowy - Roboto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E78AEE0-8F0A-9A49-BCA2-A93E1FFD36C4}"/>
              </a:ext>
            </a:extLst>
          </p:cNvPr>
          <p:cNvSpPr txBox="1"/>
          <p:nvPr/>
        </p:nvSpPr>
        <p:spPr>
          <a:xfrm>
            <a:off x="6887888" y="4821522"/>
            <a:ext cx="393092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Dodatkowy – Roboto Slab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841878F-1885-8D40-917A-BE95D1507934}"/>
              </a:ext>
            </a:extLst>
          </p:cNvPr>
          <p:cNvSpPr txBox="1"/>
          <p:nvPr/>
        </p:nvSpPr>
        <p:spPr>
          <a:xfrm>
            <a:off x="6810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Aa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DA81DA09-C656-BD4A-9CA8-D491FC77F597}"/>
              </a:ext>
            </a:extLst>
          </p:cNvPr>
          <p:cNvSpPr txBox="1"/>
          <p:nvPr/>
        </p:nvSpPr>
        <p:spPr>
          <a:xfrm>
            <a:off x="6842339" y="3717032"/>
            <a:ext cx="4608512" cy="130171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800" b="1" i="0" u="none" strike="noStrike" kern="1200" cap="none" spc="0" normalizeH="0" baseline="0" noProof="0" dirty="0">
                <a:ln>
                  <a:noFill/>
                </a:ln>
                <a:solidFill>
                  <a:srgbClr val="152A93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388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r>
              <a:rPr lang="pl-PL" dirty="0"/>
              <a:t>Kod: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Wynik (</a:t>
            </a:r>
            <a:r>
              <a:rPr lang="pl-PL" dirty="0" err="1"/>
              <a:t>output</a:t>
            </a:r>
            <a:r>
              <a:rPr lang="pl-PL" dirty="0"/>
              <a:t>):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58B808E-C09C-B640-81A5-D08AE8CD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50"/>
          <a:stretch/>
        </p:blipFill>
        <p:spPr>
          <a:xfrm>
            <a:off x="3359696" y="1967875"/>
            <a:ext cx="4701779" cy="182116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23C1690-5056-2609-2237-44C577FE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62"/>
          <a:stretch/>
        </p:blipFill>
        <p:spPr>
          <a:xfrm>
            <a:off x="3817117" y="4023527"/>
            <a:ext cx="3786935" cy="23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2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Odchylenie Standardowe</a:t>
            </a:r>
          </a:p>
          <a:p>
            <a:pPr algn="just"/>
            <a:endParaRPr lang="pl-PL" dirty="0"/>
          </a:p>
          <a:p>
            <a:pPr marL="914400" lvl="3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odchylenie standardowe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5"/>
          <a:stretch/>
        </p:blipFill>
        <p:spPr>
          <a:xfrm>
            <a:off x="2596757" y="4077072"/>
            <a:ext cx="6998485" cy="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53F8C3-D1CE-1FE9-17CC-697A7A82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0"/>
          <a:stretch/>
        </p:blipFill>
        <p:spPr>
          <a:xfrm>
            <a:off x="3236015" y="2708920"/>
            <a:ext cx="5719969" cy="21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 Rozstęp, </a:t>
            </a:r>
            <a:r>
              <a:rPr lang="pl-PL" dirty="0" err="1"/>
              <a:t>Kwartyle</a:t>
            </a:r>
            <a:endParaRPr lang="pl-PL" dirty="0"/>
          </a:p>
          <a:p>
            <a:pPr marL="914400" lvl="3" indent="0" algn="just">
              <a:buNone/>
            </a:pPr>
            <a:endParaRPr lang="pl-PL" dirty="0"/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Obliczamy rozstęp oraz </a:t>
            </a:r>
            <a:r>
              <a:rPr lang="pl-PL" dirty="0" err="1">
                <a:solidFill>
                  <a:schemeClr val="bg2"/>
                </a:solidFill>
              </a:rPr>
              <a:t>kwartyle</a:t>
            </a:r>
            <a:r>
              <a:rPr lang="pl-PL" dirty="0">
                <a:solidFill>
                  <a:schemeClr val="bg2"/>
                </a:solidFill>
              </a:rPr>
              <a:t> dla zbioru danych dotyczącego wieku osób.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EB94803-C42A-37E5-7D96-2A5828E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4"/>
          <a:stretch/>
        </p:blipFill>
        <p:spPr>
          <a:xfrm>
            <a:off x="1661527" y="4172471"/>
            <a:ext cx="8868946" cy="11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l-PL" sz="6000" dirty="0"/>
              <a:t>Przykład</a:t>
            </a:r>
            <a:r>
              <a:rPr lang="pl-PL" sz="5000" dirty="0"/>
              <a:t>: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4000" dirty="0"/>
              <a:t>Te ćwiczenia pomogą w zrozumieniu, jak używać funkcji statystycznych w </a:t>
            </a:r>
            <a:r>
              <a:rPr lang="pl-PL" sz="4000" dirty="0" err="1"/>
              <a:t>Pythonie</a:t>
            </a:r>
            <a:r>
              <a:rPr lang="pl-PL" sz="4000" dirty="0"/>
              <a:t> do analizy danych.</a:t>
            </a:r>
            <a:endParaRPr lang="pl-PL" sz="400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8222D9-9E58-3694-D05A-25B20361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8"/>
          <a:stretch/>
        </p:blipFill>
        <p:spPr>
          <a:xfrm>
            <a:off x="4134533" y="2103463"/>
            <a:ext cx="3922933" cy="32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3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Wyjaśnienie poprzedniego przykładu:</a:t>
            </a:r>
          </a:p>
          <a:p>
            <a:pPr algn="just"/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Rozstęp to różnica między największą a najmniejszą wartością w zbiorze danych.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 tym przypadku rozstęp będzie równy 31 - 21 = 10.</a:t>
            </a:r>
          </a:p>
        </p:txBody>
      </p:sp>
    </p:spTree>
    <p:extLst>
      <p:ext uri="{BB962C8B-B14F-4D97-AF65-F5344CB8AC3E}">
        <p14:creationId xmlns:p14="http://schemas.microsoft.com/office/powerpoint/2010/main" val="2312177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 err="1"/>
              <a:t>Kwartyle</a:t>
            </a:r>
            <a:r>
              <a:rPr lang="pl-PL" dirty="0"/>
              <a:t>:</a:t>
            </a:r>
          </a:p>
          <a:p>
            <a:pPr algn="just"/>
            <a:r>
              <a:rPr lang="pl-PL" dirty="0" err="1"/>
              <a:t>Kwartyle</a:t>
            </a:r>
            <a:r>
              <a:rPr lang="pl-PL" dirty="0"/>
              <a:t> dzielą uporządkowany zbiór danych na cztery równe części.</a:t>
            </a:r>
          </a:p>
          <a:p>
            <a:pPr algn="just"/>
            <a:r>
              <a:rPr lang="pl-PL" dirty="0"/>
              <a:t>Funkcja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 pozwala na obliczenie </a:t>
            </a:r>
            <a:r>
              <a:rPr lang="pl-PL" dirty="0" err="1"/>
              <a:t>kwartyli</a:t>
            </a:r>
            <a:r>
              <a:rPr lang="pl-PL" dirty="0"/>
              <a:t>.</a:t>
            </a:r>
          </a:p>
          <a:p>
            <a:pPr algn="just"/>
            <a:r>
              <a:rPr lang="pl-PL" dirty="0"/>
              <a:t>Parametr n=4 oznacza, że dzielimy zbiór na 4 równoliczne części.</a:t>
            </a:r>
          </a:p>
          <a:p>
            <a:pPr algn="just"/>
            <a:r>
              <a:rPr lang="pl-PL" dirty="0"/>
              <a:t>Wartości q1, q2, i q3 oznaczają odpowiednio pierwszy, drugi (mediana) i trzeci </a:t>
            </a:r>
            <a:r>
              <a:rPr lang="pl-PL" dirty="0" err="1"/>
              <a:t>kwartyl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1"/>
          <a:stretch/>
        </p:blipFill>
        <p:spPr>
          <a:xfrm>
            <a:off x="2229359" y="4833156"/>
            <a:ext cx="7733281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W przypadku naszego zbioru danych: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q1 = 24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q2 = 26 (mediana)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q3 = 30</a:t>
            </a:r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Metoda </a:t>
            </a:r>
            <a:r>
              <a:rPr lang="pl-PL" dirty="0" err="1"/>
              <a:t>quantiles</a:t>
            </a:r>
            <a:r>
              <a:rPr lang="pl-PL" dirty="0"/>
              <a:t> jest używana do obliczania </a:t>
            </a:r>
            <a:r>
              <a:rPr lang="pl-PL" dirty="0" err="1"/>
              <a:t>kwantyli</a:t>
            </a:r>
            <a:r>
              <a:rPr lang="pl-PL" dirty="0"/>
              <a:t> dla danego zbioru danych. </a:t>
            </a:r>
            <a:r>
              <a:rPr lang="pl-PL" dirty="0" err="1"/>
              <a:t>Kwartyle</a:t>
            </a:r>
            <a:r>
              <a:rPr lang="pl-PL" dirty="0"/>
              <a:t> są to specjalne przypadki </a:t>
            </a:r>
            <a:r>
              <a:rPr lang="pl-PL" dirty="0" err="1"/>
              <a:t>kwantyli</a:t>
            </a:r>
            <a:r>
              <a:rPr lang="pl-PL" dirty="0"/>
              <a:t>, gdzie dzielimy zbiór na 4 równe części. Funkcja ta pozwala na elastyczne dostosowywanie liczby równolicznych przedziałów (</a:t>
            </a:r>
            <a:r>
              <a:rPr lang="pl-PL" dirty="0" err="1"/>
              <a:t>kwantyli</a:t>
            </a:r>
            <a:r>
              <a:rPr lang="pl-PL" dirty="0"/>
              <a:t>).</a:t>
            </a:r>
          </a:p>
          <a:p>
            <a:pPr marL="0" indent="0" algn="just">
              <a:buNone/>
            </a:pP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7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nawiasie kwadratowym umieszczana jest liczba, która określa na ile równych części chcemy podzielić zbiór danych. W przypadku metody </a:t>
            </a:r>
            <a:r>
              <a:rPr lang="pl-PL" dirty="0" err="1"/>
              <a:t>quantiles</a:t>
            </a:r>
            <a:r>
              <a:rPr lang="pl-PL" dirty="0"/>
              <a:t> z modułu </a:t>
            </a:r>
            <a:r>
              <a:rPr lang="pl-PL" dirty="0" err="1"/>
              <a:t>statistics</a:t>
            </a:r>
            <a:r>
              <a:rPr lang="pl-PL" dirty="0"/>
              <a:t>, ta liczba oznacza ilość punktów podziału, czyli ilość części, na jakie chcemy podzielić zbiór.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F188EFD-53B7-6F38-D9F5-A7E496D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645024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- Podstawowe pojęcia statystyczne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naszym przykładzie, ustawiając n=4, określamy, że chcemy podzielić zbiór na 4 równoliczne części, co odpowiada </a:t>
            </a:r>
            <a:r>
              <a:rPr lang="pl-PL" dirty="0" err="1"/>
              <a:t>kwartylom</a:t>
            </a:r>
            <a:r>
              <a:rPr lang="pl-PL" dirty="0"/>
              <a:t>. W praktyce, ustawiając `n=100`, moglibyśmy podzielić zbiór na </a:t>
            </a:r>
            <a:r>
              <a:rPr lang="pl-PL" dirty="0" err="1"/>
              <a:t>percentyle</a:t>
            </a:r>
            <a:r>
              <a:rPr lang="pl-PL" dirty="0"/>
              <a:t>, czyli 100 równolicznych części.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726319-E8E1-C2EC-391C-AD462141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65"/>
          <a:stretch/>
        </p:blipFill>
        <p:spPr>
          <a:xfrm>
            <a:off x="1470433" y="3501008"/>
            <a:ext cx="925113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78F9A6-EFE6-48DD-9C45-A8834F7F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Kolorystyka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739E034-637D-1E4B-8067-47208EC37AEE}"/>
              </a:ext>
            </a:extLst>
          </p:cNvPr>
          <p:cNvGrpSpPr/>
          <p:nvPr/>
        </p:nvGrpSpPr>
        <p:grpSpPr>
          <a:xfrm>
            <a:off x="681039" y="2348880"/>
            <a:ext cx="1843086" cy="1843086"/>
            <a:chOff x="681039" y="1916832"/>
            <a:chExt cx="1843086" cy="1843086"/>
          </a:xfrm>
        </p:grpSpPr>
        <p:sp>
          <p:nvSpPr>
            <p:cNvPr id="5" name="Zaokrąglony prostokąt 4">
              <a:extLst>
                <a:ext uri="{FF2B5EF4-FFF2-40B4-BE49-F238E27FC236}">
                  <a16:creationId xmlns:a16="http://schemas.microsoft.com/office/drawing/2014/main" id="{98BF96D7-EA1C-4E41-AEAB-01EDD5E274C2}"/>
                </a:ext>
              </a:extLst>
            </p:cNvPr>
            <p:cNvSpPr/>
            <p:nvPr/>
          </p:nvSpPr>
          <p:spPr>
            <a:xfrm>
              <a:off x="681039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pole tekstowe 5">
              <a:extLst>
                <a:ext uri="{FF2B5EF4-FFF2-40B4-BE49-F238E27FC236}">
                  <a16:creationId xmlns:a16="http://schemas.microsoft.com/office/drawing/2014/main" id="{EA3A7D8F-6001-7243-BA38-E3166D97EC40}"/>
                </a:ext>
              </a:extLst>
            </p:cNvPr>
            <p:cNvSpPr txBox="1"/>
            <p:nvPr/>
          </p:nvSpPr>
          <p:spPr>
            <a:xfrm>
              <a:off x="823619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White</a:t>
              </a:r>
            </a:p>
          </p:txBody>
        </p:sp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CD0BD72C-E5DA-5A47-B7B5-7E386FECBA97}"/>
                </a:ext>
              </a:extLst>
            </p:cNvPr>
            <p:cNvSpPr txBox="1"/>
            <p:nvPr/>
          </p:nvSpPr>
          <p:spPr>
            <a:xfrm>
              <a:off x="983432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#FFFFFF</a:t>
              </a:r>
            </a:p>
          </p:txBody>
        </p:sp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EA2F52E3-FD8E-5442-928D-0499D3FA48CE}"/>
              </a:ext>
            </a:extLst>
          </p:cNvPr>
          <p:cNvGrpSpPr/>
          <p:nvPr/>
        </p:nvGrpSpPr>
        <p:grpSpPr>
          <a:xfrm>
            <a:off x="2755902" y="2348880"/>
            <a:ext cx="1843086" cy="1843086"/>
            <a:chOff x="2755902" y="1916832"/>
            <a:chExt cx="1843086" cy="1843086"/>
          </a:xfrm>
        </p:grpSpPr>
        <p:sp>
          <p:nvSpPr>
            <p:cNvPr id="10" name="Zaokrąglony prostokąt 28">
              <a:extLst>
                <a:ext uri="{FF2B5EF4-FFF2-40B4-BE49-F238E27FC236}">
                  <a16:creationId xmlns:a16="http://schemas.microsoft.com/office/drawing/2014/main" id="{94B6887C-B33D-7E4A-8C54-171EDE38DB56}"/>
                </a:ext>
              </a:extLst>
            </p:cNvPr>
            <p:cNvSpPr/>
            <p:nvPr/>
          </p:nvSpPr>
          <p:spPr>
            <a:xfrm>
              <a:off x="2755902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BD3EBB8F-EA94-3348-BB47-8089BA178346}"/>
                </a:ext>
              </a:extLst>
            </p:cNvPr>
            <p:cNvSpPr txBox="1"/>
            <p:nvPr/>
          </p:nvSpPr>
          <p:spPr>
            <a:xfrm>
              <a:off x="2898482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Black</a:t>
              </a:r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4EF13745-5D30-924F-AE2D-3CD3D90E7455}"/>
                </a:ext>
              </a:extLst>
            </p:cNvPr>
            <p:cNvSpPr txBox="1"/>
            <p:nvPr/>
          </p:nvSpPr>
          <p:spPr>
            <a:xfrm>
              <a:off x="3058295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#000000</a:t>
              </a:r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AEB1C-DCD8-704D-AE1A-211578B848FE}"/>
              </a:ext>
            </a:extLst>
          </p:cNvPr>
          <p:cNvGrpSpPr/>
          <p:nvPr/>
        </p:nvGrpSpPr>
        <p:grpSpPr>
          <a:xfrm>
            <a:off x="4830765" y="2348880"/>
            <a:ext cx="1843086" cy="1843086"/>
            <a:chOff x="4830765" y="1916832"/>
            <a:chExt cx="1843086" cy="1843086"/>
          </a:xfrm>
        </p:grpSpPr>
        <p:sp>
          <p:nvSpPr>
            <p:cNvPr id="14" name="Zaokrąglony prostokąt 31">
              <a:extLst>
                <a:ext uri="{FF2B5EF4-FFF2-40B4-BE49-F238E27FC236}">
                  <a16:creationId xmlns:a16="http://schemas.microsoft.com/office/drawing/2014/main" id="{DE8756FF-130E-5240-80DE-E8714D4F8979}"/>
                </a:ext>
              </a:extLst>
            </p:cNvPr>
            <p:cNvSpPr/>
            <p:nvPr/>
          </p:nvSpPr>
          <p:spPr>
            <a:xfrm>
              <a:off x="4830765" y="1916832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1756D8CA-4639-6144-A066-33C5E69008C3}"/>
                </a:ext>
              </a:extLst>
            </p:cNvPr>
            <p:cNvSpPr txBox="1"/>
            <p:nvPr/>
          </p:nvSpPr>
          <p:spPr>
            <a:xfrm>
              <a:off x="4973345" y="2071881"/>
              <a:ext cx="1527965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Dark Blue</a:t>
              </a:r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F80E154B-BC2E-3640-B1D2-888F724F4B4C}"/>
                </a:ext>
              </a:extLst>
            </p:cNvPr>
            <p:cNvSpPr txBox="1"/>
            <p:nvPr/>
          </p:nvSpPr>
          <p:spPr>
            <a:xfrm>
              <a:off x="5133158" y="3356992"/>
              <a:ext cx="13811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#152A94</a:t>
              </a:r>
            </a:p>
          </p:txBody>
        </p:sp>
      </p:grp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7DDC4EE-A551-F949-B74E-4C838EE7BD82}"/>
              </a:ext>
            </a:extLst>
          </p:cNvPr>
          <p:cNvSpPr txBox="1"/>
          <p:nvPr/>
        </p:nvSpPr>
        <p:spPr>
          <a:xfrm>
            <a:off x="682868" y="1700808"/>
            <a:ext cx="829345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Kolory podstawowe, uzupełniające i dodatkowe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28DDDD-F546-CE4F-8372-33DE04775165}"/>
              </a:ext>
            </a:extLst>
          </p:cNvPr>
          <p:cNvGrpSpPr/>
          <p:nvPr/>
        </p:nvGrpSpPr>
        <p:grpSpPr>
          <a:xfrm>
            <a:off x="703761" y="4345959"/>
            <a:ext cx="3917949" cy="523201"/>
            <a:chOff x="681039" y="4857207"/>
            <a:chExt cx="7178877" cy="958664"/>
          </a:xfrm>
        </p:grpSpPr>
        <p:grpSp>
          <p:nvGrpSpPr>
            <p:cNvPr id="18" name="Grupa 17">
              <a:extLst>
                <a:ext uri="{FF2B5EF4-FFF2-40B4-BE49-F238E27FC236}">
                  <a16:creationId xmlns:a16="http://schemas.microsoft.com/office/drawing/2014/main" id="{3C9D3A85-E60E-3142-A4C1-FBAA754187CB}"/>
                </a:ext>
              </a:extLst>
            </p:cNvPr>
            <p:cNvGrpSpPr/>
            <p:nvPr/>
          </p:nvGrpSpPr>
          <p:grpSpPr>
            <a:xfrm>
              <a:off x="681039" y="4979780"/>
              <a:ext cx="7178877" cy="717735"/>
              <a:chOff x="726589" y="5267812"/>
              <a:chExt cx="7178877" cy="717735"/>
            </a:xfrm>
          </p:grpSpPr>
          <p:sp>
            <p:nvSpPr>
              <p:cNvPr id="19" name="Zaokrąglony prostokąt 31">
                <a:extLst>
                  <a:ext uri="{FF2B5EF4-FFF2-40B4-BE49-F238E27FC236}">
                    <a16:creationId xmlns:a16="http://schemas.microsoft.com/office/drawing/2014/main" id="{56149380-2CCC-A245-856A-F5029C830EC7}"/>
                  </a:ext>
                </a:extLst>
              </p:cNvPr>
              <p:cNvSpPr/>
              <p:nvPr/>
            </p:nvSpPr>
            <p:spPr>
              <a:xfrm>
                <a:off x="726589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0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Zaokrąglony prostokąt 31">
                <a:extLst>
                  <a:ext uri="{FF2B5EF4-FFF2-40B4-BE49-F238E27FC236}">
                    <a16:creationId xmlns:a16="http://schemas.microsoft.com/office/drawing/2014/main" id="{0562E985-DB78-B54B-932C-F79F6B8D057C}"/>
                  </a:ext>
                </a:extLst>
              </p:cNvPr>
              <p:cNvSpPr/>
              <p:nvPr/>
            </p:nvSpPr>
            <p:spPr>
              <a:xfrm>
                <a:off x="1028982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20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1" name="Zaokrąglony prostokąt 31">
                <a:extLst>
                  <a:ext uri="{FF2B5EF4-FFF2-40B4-BE49-F238E27FC236}">
                    <a16:creationId xmlns:a16="http://schemas.microsoft.com/office/drawing/2014/main" id="{3C1B7DF3-1D39-3548-8263-035718A68048}"/>
                  </a:ext>
                </a:extLst>
              </p:cNvPr>
              <p:cNvSpPr/>
              <p:nvPr/>
            </p:nvSpPr>
            <p:spPr>
              <a:xfrm>
                <a:off x="1287028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C1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2" name="Zaokrąglony prostokąt 31">
                <a:extLst>
                  <a:ext uri="{FF2B5EF4-FFF2-40B4-BE49-F238E27FC236}">
                    <a16:creationId xmlns:a16="http://schemas.microsoft.com/office/drawing/2014/main" id="{CD4595B3-362E-654B-9A3F-098A2D5F9DF2}"/>
                  </a:ext>
                </a:extLst>
              </p:cNvPr>
              <p:cNvSpPr/>
              <p:nvPr/>
            </p:nvSpPr>
            <p:spPr>
              <a:xfrm>
                <a:off x="1588218" y="5267816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40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3" name="Zaokrąglony prostokąt 31">
                <a:extLst>
                  <a:ext uri="{FF2B5EF4-FFF2-40B4-BE49-F238E27FC236}">
                    <a16:creationId xmlns:a16="http://schemas.microsoft.com/office/drawing/2014/main" id="{27865037-7142-FF47-A835-511B87717CB6}"/>
                  </a:ext>
                </a:extLst>
              </p:cNvPr>
              <p:cNvSpPr/>
              <p:nvPr/>
            </p:nvSpPr>
            <p:spPr>
              <a:xfrm>
                <a:off x="1890611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Zaokrąglony prostokąt 31">
                <a:extLst>
                  <a:ext uri="{FF2B5EF4-FFF2-40B4-BE49-F238E27FC236}">
                    <a16:creationId xmlns:a16="http://schemas.microsoft.com/office/drawing/2014/main" id="{78EB18C9-4930-2B49-A21F-907D2400954F}"/>
                  </a:ext>
                </a:extLst>
              </p:cNvPr>
              <p:cNvSpPr/>
              <p:nvPr/>
            </p:nvSpPr>
            <p:spPr>
              <a:xfrm>
                <a:off x="2193004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61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5" name="Zaokrąglony prostokąt 31">
                <a:extLst>
                  <a:ext uri="{FF2B5EF4-FFF2-40B4-BE49-F238E27FC236}">
                    <a16:creationId xmlns:a16="http://schemas.microsoft.com/office/drawing/2014/main" id="{63C18A62-D571-8543-AA43-17B952A63B46}"/>
                  </a:ext>
                </a:extLst>
              </p:cNvPr>
              <p:cNvSpPr/>
              <p:nvPr/>
            </p:nvSpPr>
            <p:spPr>
              <a:xfrm>
                <a:off x="2495397" y="5267815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71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6" name="Zaokrąglony prostokąt 31">
                <a:extLst>
                  <a:ext uri="{FF2B5EF4-FFF2-40B4-BE49-F238E27FC236}">
                    <a16:creationId xmlns:a16="http://schemas.microsoft.com/office/drawing/2014/main" id="{04BE0B72-FF63-8544-BC95-25A2553508C7}"/>
                  </a:ext>
                </a:extLst>
              </p:cNvPr>
              <p:cNvSpPr/>
              <p:nvPr/>
            </p:nvSpPr>
            <p:spPr>
              <a:xfrm>
                <a:off x="2796587" y="5267814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0F1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7" name="Zaokrąglony prostokąt 31">
                <a:extLst>
                  <a:ext uri="{FF2B5EF4-FFF2-40B4-BE49-F238E27FC236}">
                    <a16:creationId xmlns:a16="http://schemas.microsoft.com/office/drawing/2014/main" id="{56EE31AA-8C57-E140-BA22-9EF577C8A856}"/>
                  </a:ext>
                </a:extLst>
              </p:cNvPr>
              <p:cNvSpPr/>
              <p:nvPr/>
            </p:nvSpPr>
            <p:spPr>
              <a:xfrm>
                <a:off x="3097777" y="5267812"/>
                <a:ext cx="314132" cy="713518"/>
              </a:xfrm>
              <a:prstGeom prst="roundRect">
                <a:avLst>
                  <a:gd name="adj" fmla="val 0"/>
                </a:avLst>
              </a:prstGeom>
              <a:solidFill>
                <a:srgbClr val="152A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8" name="Zaokrąglony prostokąt 31">
                <a:extLst>
                  <a:ext uri="{FF2B5EF4-FFF2-40B4-BE49-F238E27FC236}">
                    <a16:creationId xmlns:a16="http://schemas.microsoft.com/office/drawing/2014/main" id="{9410D1DB-E266-0A42-923D-0A72FE83AB87}"/>
                  </a:ext>
                </a:extLst>
              </p:cNvPr>
              <p:cNvSpPr/>
              <p:nvPr/>
            </p:nvSpPr>
            <p:spPr>
              <a:xfrm>
                <a:off x="340017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833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9" name="Zaokrąglony prostokąt 31">
                <a:extLst>
                  <a:ext uri="{FF2B5EF4-FFF2-40B4-BE49-F238E27FC236}">
                    <a16:creationId xmlns:a16="http://schemas.microsoft.com/office/drawing/2014/main" id="{CA5A0191-99C0-CC40-BD8F-804CCAA7A3D2}"/>
                  </a:ext>
                </a:extLst>
              </p:cNvPr>
              <p:cNvSpPr/>
              <p:nvPr/>
            </p:nvSpPr>
            <p:spPr>
              <a:xfrm>
                <a:off x="3702563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1B3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Zaokrąglony prostokąt 31">
                <a:extLst>
                  <a:ext uri="{FF2B5EF4-FFF2-40B4-BE49-F238E27FC236}">
                    <a16:creationId xmlns:a16="http://schemas.microsoft.com/office/drawing/2014/main" id="{8DE1ACB9-F0B5-5446-BD60-7D462DDF58AA}"/>
                  </a:ext>
                </a:extLst>
              </p:cNvPr>
              <p:cNvSpPr/>
              <p:nvPr/>
            </p:nvSpPr>
            <p:spPr>
              <a:xfrm>
                <a:off x="4004956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03E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Zaokrąglony prostokąt 31">
                <a:extLst>
                  <a:ext uri="{FF2B5EF4-FFF2-40B4-BE49-F238E27FC236}">
                    <a16:creationId xmlns:a16="http://schemas.microsoft.com/office/drawing/2014/main" id="{859A7A03-AB28-DB44-B3D1-031786549E6B}"/>
                  </a:ext>
                </a:extLst>
              </p:cNvPr>
              <p:cNvSpPr/>
              <p:nvPr/>
            </p:nvSpPr>
            <p:spPr>
              <a:xfrm>
                <a:off x="4303837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2D48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2" name="Zaokrąglony prostokąt 31">
                <a:extLst>
                  <a:ext uri="{FF2B5EF4-FFF2-40B4-BE49-F238E27FC236}">
                    <a16:creationId xmlns:a16="http://schemas.microsoft.com/office/drawing/2014/main" id="{1354D3CB-E4A7-4345-BB62-8F28A6F9CD84}"/>
                  </a:ext>
                </a:extLst>
              </p:cNvPr>
              <p:cNvSpPr/>
              <p:nvPr/>
            </p:nvSpPr>
            <p:spPr>
              <a:xfrm>
                <a:off x="4605027" y="5269221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4057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3" name="Zaokrąglony prostokąt 31">
                <a:extLst>
                  <a:ext uri="{FF2B5EF4-FFF2-40B4-BE49-F238E27FC236}">
                    <a16:creationId xmlns:a16="http://schemas.microsoft.com/office/drawing/2014/main" id="{BDBBFDE2-C949-374A-A438-6AC582856936}"/>
                  </a:ext>
                </a:extLst>
              </p:cNvPr>
              <p:cNvSpPr/>
              <p:nvPr/>
            </p:nvSpPr>
            <p:spPr>
              <a:xfrm>
                <a:off x="4902705" y="5267814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5169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4" name="Zaokrąglony prostokąt 31">
                <a:extLst>
                  <a:ext uri="{FF2B5EF4-FFF2-40B4-BE49-F238E27FC236}">
                    <a16:creationId xmlns:a16="http://schemas.microsoft.com/office/drawing/2014/main" id="{2EF3E5A3-A681-A84F-AC5A-DA0806A6663B}"/>
                  </a:ext>
                </a:extLst>
              </p:cNvPr>
              <p:cNvSpPr/>
              <p:nvPr/>
            </p:nvSpPr>
            <p:spPr>
              <a:xfrm>
                <a:off x="5201586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6378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5" name="Zaokrąglony prostokąt 31">
                <a:extLst>
                  <a:ext uri="{FF2B5EF4-FFF2-40B4-BE49-F238E27FC236}">
                    <a16:creationId xmlns:a16="http://schemas.microsoft.com/office/drawing/2014/main" id="{082C7179-A69C-BE45-AC8F-BAEAC25536CC}"/>
                  </a:ext>
                </a:extLst>
              </p:cNvPr>
              <p:cNvSpPr/>
              <p:nvPr/>
            </p:nvSpPr>
            <p:spPr>
              <a:xfrm>
                <a:off x="5501670" y="5269219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7688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6" name="Zaokrąglony prostokąt 31">
                <a:extLst>
                  <a:ext uri="{FF2B5EF4-FFF2-40B4-BE49-F238E27FC236}">
                    <a16:creationId xmlns:a16="http://schemas.microsoft.com/office/drawing/2014/main" id="{4175614C-87B4-6540-B515-3CB8920A5507}"/>
                  </a:ext>
                </a:extLst>
              </p:cNvPr>
              <p:cNvSpPr/>
              <p:nvPr/>
            </p:nvSpPr>
            <p:spPr>
              <a:xfrm>
                <a:off x="5802860" y="5269220"/>
                <a:ext cx="302393" cy="713517"/>
              </a:xfrm>
              <a:prstGeom prst="roundRect">
                <a:avLst>
                  <a:gd name="adj" fmla="val 0"/>
                </a:avLst>
              </a:prstGeom>
              <a:solidFill>
                <a:srgbClr val="879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7" name="Zaokrąglony prostokąt 31">
                <a:extLst>
                  <a:ext uri="{FF2B5EF4-FFF2-40B4-BE49-F238E27FC236}">
                    <a16:creationId xmlns:a16="http://schemas.microsoft.com/office/drawing/2014/main" id="{AAF5F27D-7920-7044-899E-19605A4A09D3}"/>
                  </a:ext>
                </a:extLst>
              </p:cNvPr>
              <p:cNvSpPr/>
              <p:nvPr/>
            </p:nvSpPr>
            <p:spPr>
              <a:xfrm>
                <a:off x="610525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9AA7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Zaokrąglony prostokąt 31">
                <a:extLst>
                  <a:ext uri="{FF2B5EF4-FFF2-40B4-BE49-F238E27FC236}">
                    <a16:creationId xmlns:a16="http://schemas.microsoft.com/office/drawing/2014/main" id="{CC14825D-8D49-F14A-BDA6-F694A06D7834}"/>
                  </a:ext>
                </a:extLst>
              </p:cNvPr>
              <p:cNvSpPr/>
              <p:nvPr/>
            </p:nvSpPr>
            <p:spPr>
              <a:xfrm>
                <a:off x="6406443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A9B5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9" name="Zaokrąglony prostokąt 31">
                <a:extLst>
                  <a:ext uri="{FF2B5EF4-FFF2-40B4-BE49-F238E27FC236}">
                    <a16:creationId xmlns:a16="http://schemas.microsoft.com/office/drawing/2014/main" id="{A08AA9E5-09A2-2B49-8CAD-1883ADA33C81}"/>
                  </a:ext>
                </a:extLst>
              </p:cNvPr>
              <p:cNvSpPr/>
              <p:nvPr/>
            </p:nvSpPr>
            <p:spPr>
              <a:xfrm>
                <a:off x="6708836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BCC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Zaokrąglony prostokąt 31">
                <a:extLst>
                  <a:ext uri="{FF2B5EF4-FFF2-40B4-BE49-F238E27FC236}">
                    <a16:creationId xmlns:a16="http://schemas.microsoft.com/office/drawing/2014/main" id="{70CA8907-E67C-9B40-8EDB-DBAA41221983}"/>
                  </a:ext>
                </a:extLst>
              </p:cNvPr>
              <p:cNvSpPr/>
              <p:nvPr/>
            </p:nvSpPr>
            <p:spPr>
              <a:xfrm>
                <a:off x="6999490" y="5267812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CCD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1" name="Zaokrąglony prostokąt 31">
                <a:extLst>
                  <a:ext uri="{FF2B5EF4-FFF2-40B4-BE49-F238E27FC236}">
                    <a16:creationId xmlns:a16="http://schemas.microsoft.com/office/drawing/2014/main" id="{B7D0F17F-35DC-7142-BE6B-A16C73D05AF6}"/>
                  </a:ext>
                </a:extLst>
              </p:cNvPr>
              <p:cNvSpPr/>
              <p:nvPr/>
            </p:nvSpPr>
            <p:spPr>
              <a:xfrm>
                <a:off x="7300680" y="5267813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DEE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2" name="Zaokrąglony prostokąt 31">
                <a:extLst>
                  <a:ext uri="{FF2B5EF4-FFF2-40B4-BE49-F238E27FC236}">
                    <a16:creationId xmlns:a16="http://schemas.microsoft.com/office/drawing/2014/main" id="{2C36F750-C643-E143-A7EE-7D11A65CC130}"/>
                  </a:ext>
                </a:extLst>
              </p:cNvPr>
              <p:cNvSpPr/>
              <p:nvPr/>
            </p:nvSpPr>
            <p:spPr>
              <a:xfrm>
                <a:off x="7603073" y="5269218"/>
                <a:ext cx="302393" cy="716329"/>
              </a:xfrm>
              <a:prstGeom prst="roundRect">
                <a:avLst>
                  <a:gd name="adj" fmla="val 0"/>
                </a:avLst>
              </a:prstGeom>
              <a:solidFill>
                <a:srgbClr val="EEEF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3" name="Zaokrąglony prostokąt 31">
              <a:extLst>
                <a:ext uri="{FF2B5EF4-FFF2-40B4-BE49-F238E27FC236}">
                  <a16:creationId xmlns:a16="http://schemas.microsoft.com/office/drawing/2014/main" id="{87ED1EDA-4228-9642-A401-4D80CC2C4FFD}"/>
                </a:ext>
              </a:extLst>
            </p:cNvPr>
            <p:cNvSpPr/>
            <p:nvPr/>
          </p:nvSpPr>
          <p:spPr>
            <a:xfrm>
              <a:off x="3052227" y="4857207"/>
              <a:ext cx="314132" cy="958664"/>
            </a:xfrm>
            <a:prstGeom prst="roundRect">
              <a:avLst>
                <a:gd name="adj" fmla="val 0"/>
              </a:avLst>
            </a:prstGeom>
            <a:solidFill>
              <a:srgbClr val="152A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1321C3E-8E68-0543-B020-C44DF847352A}"/>
              </a:ext>
            </a:extLst>
          </p:cNvPr>
          <p:cNvGrpSpPr/>
          <p:nvPr/>
        </p:nvGrpSpPr>
        <p:grpSpPr>
          <a:xfrm>
            <a:off x="703761" y="4978577"/>
            <a:ext cx="1152327" cy="1152327"/>
            <a:chOff x="6905628" y="1844824"/>
            <a:chExt cx="1843086" cy="1843086"/>
          </a:xfrm>
        </p:grpSpPr>
        <p:sp>
          <p:nvSpPr>
            <p:cNvPr id="46" name="Zaokrąglony prostokąt 34">
              <a:extLst>
                <a:ext uri="{FF2B5EF4-FFF2-40B4-BE49-F238E27FC236}">
                  <a16:creationId xmlns:a16="http://schemas.microsoft.com/office/drawing/2014/main" id="{EC63697E-97C5-7742-93E4-DACED4CF984A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47" name="pole tekstowe 22">
              <a:extLst>
                <a:ext uri="{FF2B5EF4-FFF2-40B4-BE49-F238E27FC236}">
                  <a16:creationId xmlns:a16="http://schemas.microsoft.com/office/drawing/2014/main" id="{B7B7E044-2C3C-4F4D-800D-943FB9723F95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Green</a:t>
              </a:r>
            </a:p>
          </p:txBody>
        </p:sp>
        <p:sp>
          <p:nvSpPr>
            <p:cNvPr id="48" name="pole tekstowe 23">
              <a:extLst>
                <a:ext uri="{FF2B5EF4-FFF2-40B4-BE49-F238E27FC236}">
                  <a16:creationId xmlns:a16="http://schemas.microsoft.com/office/drawing/2014/main" id="{CE4E075F-4F28-1C48-AC97-E3922DB2F6C8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#02A78E</a:t>
              </a:r>
            </a:p>
          </p:txBody>
        </p: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920FE16-DE35-9F4C-B8F7-00FD07BD761B}"/>
              </a:ext>
            </a:extLst>
          </p:cNvPr>
          <p:cNvGrpSpPr/>
          <p:nvPr/>
        </p:nvGrpSpPr>
        <p:grpSpPr>
          <a:xfrm>
            <a:off x="2075211" y="4978577"/>
            <a:ext cx="1152327" cy="1152327"/>
            <a:chOff x="6905628" y="1844824"/>
            <a:chExt cx="1843086" cy="1843086"/>
          </a:xfrm>
        </p:grpSpPr>
        <p:sp>
          <p:nvSpPr>
            <p:cNvPr id="50" name="Zaokrąglony prostokąt 34">
              <a:extLst>
                <a:ext uri="{FF2B5EF4-FFF2-40B4-BE49-F238E27FC236}">
                  <a16:creationId xmlns:a16="http://schemas.microsoft.com/office/drawing/2014/main" id="{F5FF8950-3233-8B40-9970-CD3A39F0F7B8}"/>
                </a:ext>
              </a:extLst>
            </p:cNvPr>
            <p:cNvSpPr/>
            <p:nvPr/>
          </p:nvSpPr>
          <p:spPr>
            <a:xfrm>
              <a:off x="6905628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A85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1" name="pole tekstowe 35">
              <a:extLst>
                <a:ext uri="{FF2B5EF4-FFF2-40B4-BE49-F238E27FC236}">
                  <a16:creationId xmlns:a16="http://schemas.microsoft.com/office/drawing/2014/main" id="{5A82212F-72E6-0C4E-B2A1-D2F48FE0D9BC}"/>
                </a:ext>
              </a:extLst>
            </p:cNvPr>
            <p:cNvSpPr txBox="1"/>
            <p:nvPr/>
          </p:nvSpPr>
          <p:spPr>
            <a:xfrm>
              <a:off x="7048206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</a:t>
              </a: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Amaranth</a:t>
              </a:r>
              <a:endPara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endParaRPr>
            </a:p>
          </p:txBody>
        </p:sp>
        <p:sp>
          <p:nvSpPr>
            <p:cNvPr id="52" name="pole tekstowe 36">
              <a:extLst>
                <a:ext uri="{FF2B5EF4-FFF2-40B4-BE49-F238E27FC236}">
                  <a16:creationId xmlns:a16="http://schemas.microsoft.com/office/drawing/2014/main" id="{AF4738FF-2B30-3542-99F4-4E8A4D1F30D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#ED4563</a:t>
              </a:r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028ACCB-1583-3A40-9732-C166EFF7C00A}"/>
              </a:ext>
            </a:extLst>
          </p:cNvPr>
          <p:cNvGrpSpPr/>
          <p:nvPr/>
        </p:nvGrpSpPr>
        <p:grpSpPr>
          <a:xfrm>
            <a:off x="3446661" y="4978577"/>
            <a:ext cx="1152327" cy="1152327"/>
            <a:chOff x="6905627" y="1844824"/>
            <a:chExt cx="1843086" cy="1843086"/>
          </a:xfrm>
        </p:grpSpPr>
        <p:sp>
          <p:nvSpPr>
            <p:cNvPr id="54" name="Zaokrąglony prostokąt 38">
              <a:extLst>
                <a:ext uri="{FF2B5EF4-FFF2-40B4-BE49-F238E27FC236}">
                  <a16:creationId xmlns:a16="http://schemas.microsoft.com/office/drawing/2014/main" id="{2B5087AF-25DA-1D4C-B8A0-DC9C92A486BF}"/>
                </a:ext>
              </a:extLst>
            </p:cNvPr>
            <p:cNvSpPr/>
            <p:nvPr/>
          </p:nvSpPr>
          <p:spPr>
            <a:xfrm>
              <a:off x="6905627" y="1844824"/>
              <a:ext cx="1843086" cy="184308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55" name="pole tekstowe 39">
              <a:extLst>
                <a:ext uri="{FF2B5EF4-FFF2-40B4-BE49-F238E27FC236}">
                  <a16:creationId xmlns:a16="http://schemas.microsoft.com/office/drawing/2014/main" id="{549C76AC-8441-D749-A343-718600DF9B28}"/>
                </a:ext>
              </a:extLst>
            </p:cNvPr>
            <p:cNvSpPr txBox="1"/>
            <p:nvPr/>
          </p:nvSpPr>
          <p:spPr>
            <a:xfrm>
              <a:off x="7048208" y="1999873"/>
              <a:ext cx="1527965" cy="73840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Comarch</a:t>
              </a: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  Blue</a:t>
              </a:r>
            </a:p>
          </p:txBody>
        </p:sp>
        <p:sp>
          <p:nvSpPr>
            <p:cNvPr id="56" name="pole tekstowe 40">
              <a:extLst>
                <a:ext uri="{FF2B5EF4-FFF2-40B4-BE49-F238E27FC236}">
                  <a16:creationId xmlns:a16="http://schemas.microsoft.com/office/drawing/2014/main" id="{863323FA-7B0D-A241-80D9-F6C89C65C695}"/>
                </a:ext>
              </a:extLst>
            </p:cNvPr>
            <p:cNvSpPr txBox="1"/>
            <p:nvPr/>
          </p:nvSpPr>
          <p:spPr>
            <a:xfrm>
              <a:off x="7208021" y="3184817"/>
              <a:ext cx="1381126" cy="4430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#0A85FF</a:t>
              </a:r>
            </a:p>
          </p:txBody>
        </p:sp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296C981E-3531-084F-A4B4-E1DD2676C221}"/>
              </a:ext>
            </a:extLst>
          </p:cNvPr>
          <p:cNvGrpSpPr/>
          <p:nvPr/>
        </p:nvGrpSpPr>
        <p:grpSpPr>
          <a:xfrm>
            <a:off x="4831169" y="4982598"/>
            <a:ext cx="2427974" cy="239799"/>
            <a:chOff x="2077846" y="2759485"/>
            <a:chExt cx="7224427" cy="713521"/>
          </a:xfrm>
        </p:grpSpPr>
        <p:sp>
          <p:nvSpPr>
            <p:cNvPr id="124" name="Zaokrąglony prostokąt 31">
              <a:extLst>
                <a:ext uri="{FF2B5EF4-FFF2-40B4-BE49-F238E27FC236}">
                  <a16:creationId xmlns:a16="http://schemas.microsoft.com/office/drawing/2014/main" id="{1564A263-E3F8-ED4A-BE11-8F5CF6C51CEB}"/>
                </a:ext>
              </a:extLst>
            </p:cNvPr>
            <p:cNvSpPr/>
            <p:nvPr/>
          </p:nvSpPr>
          <p:spPr>
            <a:xfrm>
              <a:off x="2077846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Zaokrąglony prostokąt 31">
              <a:extLst>
                <a:ext uri="{FF2B5EF4-FFF2-40B4-BE49-F238E27FC236}">
                  <a16:creationId xmlns:a16="http://schemas.microsoft.com/office/drawing/2014/main" id="{F4141524-7190-DD46-AE2D-349750444D49}"/>
                </a:ext>
              </a:extLst>
            </p:cNvPr>
            <p:cNvSpPr/>
            <p:nvPr/>
          </p:nvSpPr>
          <p:spPr>
            <a:xfrm>
              <a:off x="2380239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A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6" name="Zaokrąglony prostokąt 31">
              <a:extLst>
                <a:ext uri="{FF2B5EF4-FFF2-40B4-BE49-F238E27FC236}">
                  <a16:creationId xmlns:a16="http://schemas.microsoft.com/office/drawing/2014/main" id="{CA8DFCCB-0975-1542-B8BE-5DE4A190A5BC}"/>
                </a:ext>
              </a:extLst>
            </p:cNvPr>
            <p:cNvSpPr/>
            <p:nvPr/>
          </p:nvSpPr>
          <p:spPr>
            <a:xfrm>
              <a:off x="2681429" y="2759488"/>
              <a:ext cx="304799" cy="713517"/>
            </a:xfrm>
            <a:prstGeom prst="roundRect">
              <a:avLst>
                <a:gd name="adj" fmla="val 0"/>
              </a:avLst>
            </a:prstGeom>
            <a:solidFill>
              <a:srgbClr val="023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7" name="Zaokrąglony prostokąt 31">
              <a:extLst>
                <a:ext uri="{FF2B5EF4-FFF2-40B4-BE49-F238E27FC236}">
                  <a16:creationId xmlns:a16="http://schemas.microsoft.com/office/drawing/2014/main" id="{D4C8DF7A-C2A1-1642-B051-DE52234FFB4E}"/>
                </a:ext>
              </a:extLst>
            </p:cNvPr>
            <p:cNvSpPr/>
            <p:nvPr/>
          </p:nvSpPr>
          <p:spPr>
            <a:xfrm>
              <a:off x="2985025" y="2759489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5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Zaokrąglony prostokąt 31">
              <a:extLst>
                <a:ext uri="{FF2B5EF4-FFF2-40B4-BE49-F238E27FC236}">
                  <a16:creationId xmlns:a16="http://schemas.microsoft.com/office/drawing/2014/main" id="{B1101E46-7F57-2D46-A65C-83F2A9838A70}"/>
                </a:ext>
              </a:extLst>
            </p:cNvPr>
            <p:cNvSpPr/>
            <p:nvPr/>
          </p:nvSpPr>
          <p:spPr>
            <a:xfrm>
              <a:off x="3287418" y="2760894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9" name="Zaokrąglony prostokąt 31">
              <a:extLst>
                <a:ext uri="{FF2B5EF4-FFF2-40B4-BE49-F238E27FC236}">
                  <a16:creationId xmlns:a16="http://schemas.microsoft.com/office/drawing/2014/main" id="{9FA289F4-18AD-AF4A-8150-0AA53C9A8FE0}"/>
                </a:ext>
              </a:extLst>
            </p:cNvPr>
            <p:cNvSpPr/>
            <p:nvPr/>
          </p:nvSpPr>
          <p:spPr>
            <a:xfrm>
              <a:off x="3589811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6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0" name="Zaokrąglony prostokąt 31">
              <a:extLst>
                <a:ext uri="{FF2B5EF4-FFF2-40B4-BE49-F238E27FC236}">
                  <a16:creationId xmlns:a16="http://schemas.microsoft.com/office/drawing/2014/main" id="{C3964447-B9FF-5C4C-9F9F-08D71E9E33FF}"/>
                </a:ext>
              </a:extLst>
            </p:cNvPr>
            <p:cNvSpPr/>
            <p:nvPr/>
          </p:nvSpPr>
          <p:spPr>
            <a:xfrm>
              <a:off x="3892204" y="2759488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279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1" name="Zaokrąglony prostokąt 31">
              <a:extLst>
                <a:ext uri="{FF2B5EF4-FFF2-40B4-BE49-F238E27FC236}">
                  <a16:creationId xmlns:a16="http://schemas.microsoft.com/office/drawing/2014/main" id="{BD4F1198-69F7-BD49-B0C3-BA3DDBADAE7A}"/>
                </a:ext>
              </a:extLst>
            </p:cNvPr>
            <p:cNvSpPr/>
            <p:nvPr/>
          </p:nvSpPr>
          <p:spPr>
            <a:xfrm>
              <a:off x="4193394" y="2759487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8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2" name="Zaokrąglony prostokąt 31">
              <a:extLst>
                <a:ext uri="{FF2B5EF4-FFF2-40B4-BE49-F238E27FC236}">
                  <a16:creationId xmlns:a16="http://schemas.microsoft.com/office/drawing/2014/main" id="{6324D53F-A739-6849-A3BE-B97D73CA232E}"/>
                </a:ext>
              </a:extLst>
            </p:cNvPr>
            <p:cNvSpPr/>
            <p:nvPr/>
          </p:nvSpPr>
          <p:spPr>
            <a:xfrm>
              <a:off x="4494584" y="2759485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3" name="Zaokrąglony prostokąt 31">
              <a:extLst>
                <a:ext uri="{FF2B5EF4-FFF2-40B4-BE49-F238E27FC236}">
                  <a16:creationId xmlns:a16="http://schemas.microsoft.com/office/drawing/2014/main" id="{9F7D75AA-285B-814F-87C2-AF6EDED5B15C}"/>
                </a:ext>
              </a:extLst>
            </p:cNvPr>
            <p:cNvSpPr/>
            <p:nvPr/>
          </p:nvSpPr>
          <p:spPr>
            <a:xfrm>
              <a:off x="478523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9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4" name="Zaokrąglony prostokąt 31">
              <a:extLst>
                <a:ext uri="{FF2B5EF4-FFF2-40B4-BE49-F238E27FC236}">
                  <a16:creationId xmlns:a16="http://schemas.microsoft.com/office/drawing/2014/main" id="{975BB8B4-6244-CA45-8A2C-79C74C22983B}"/>
                </a:ext>
              </a:extLst>
            </p:cNvPr>
            <p:cNvSpPr/>
            <p:nvPr/>
          </p:nvSpPr>
          <p:spPr>
            <a:xfrm>
              <a:off x="5087632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9A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5" name="Zaokrąglony prostokąt 31">
              <a:extLst>
                <a:ext uri="{FF2B5EF4-FFF2-40B4-BE49-F238E27FC236}">
                  <a16:creationId xmlns:a16="http://schemas.microsoft.com/office/drawing/2014/main" id="{9F262C84-122E-CF43-B844-60C5EB11AA31}"/>
                </a:ext>
              </a:extLst>
            </p:cNvPr>
            <p:cNvSpPr/>
            <p:nvPr/>
          </p:nvSpPr>
          <p:spPr>
            <a:xfrm>
              <a:off x="5390025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1B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6" name="Zaokrąglony prostokąt 31">
              <a:extLst>
                <a:ext uri="{FF2B5EF4-FFF2-40B4-BE49-F238E27FC236}">
                  <a16:creationId xmlns:a16="http://schemas.microsoft.com/office/drawing/2014/main" id="{C726DDE4-14DF-3146-BCF0-22F8899C0FDB}"/>
                </a:ext>
              </a:extLst>
            </p:cNvPr>
            <p:cNvSpPr/>
            <p:nvPr/>
          </p:nvSpPr>
          <p:spPr>
            <a:xfrm>
              <a:off x="5688906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7B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7" name="Zaokrąglony prostokąt 31">
              <a:extLst>
                <a:ext uri="{FF2B5EF4-FFF2-40B4-BE49-F238E27FC236}">
                  <a16:creationId xmlns:a16="http://schemas.microsoft.com/office/drawing/2014/main" id="{0FD2F0A4-F6F9-9845-94E3-35DA09FB7B7E}"/>
                </a:ext>
              </a:extLst>
            </p:cNvPr>
            <p:cNvSpPr/>
            <p:nvPr/>
          </p:nvSpPr>
          <p:spPr>
            <a:xfrm>
              <a:off x="5990096" y="2760894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7C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8" name="Zaokrąglony prostokąt 31">
              <a:extLst>
                <a:ext uri="{FF2B5EF4-FFF2-40B4-BE49-F238E27FC236}">
                  <a16:creationId xmlns:a16="http://schemas.microsoft.com/office/drawing/2014/main" id="{4A1E6A31-254C-4E45-8856-CFC4502988E1}"/>
                </a:ext>
              </a:extLst>
            </p:cNvPr>
            <p:cNvSpPr/>
            <p:nvPr/>
          </p:nvSpPr>
          <p:spPr>
            <a:xfrm>
              <a:off x="6287774" y="275948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A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9" name="Zaokrąglony prostokąt 31">
              <a:extLst>
                <a:ext uri="{FF2B5EF4-FFF2-40B4-BE49-F238E27FC236}">
                  <a16:creationId xmlns:a16="http://schemas.microsoft.com/office/drawing/2014/main" id="{FBFC9372-3050-F746-B45B-2897A35BE5B6}"/>
                </a:ext>
              </a:extLst>
            </p:cNvPr>
            <p:cNvSpPr/>
            <p:nvPr/>
          </p:nvSpPr>
          <p:spPr>
            <a:xfrm>
              <a:off x="6586655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ED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0" name="Zaokrąglony prostokąt 31">
              <a:extLst>
                <a:ext uri="{FF2B5EF4-FFF2-40B4-BE49-F238E27FC236}">
                  <a16:creationId xmlns:a16="http://schemas.microsoft.com/office/drawing/2014/main" id="{F4817D2E-DBB8-B44C-9C2B-3D1B4C718444}"/>
                </a:ext>
              </a:extLst>
            </p:cNvPr>
            <p:cNvSpPr/>
            <p:nvPr/>
          </p:nvSpPr>
          <p:spPr>
            <a:xfrm>
              <a:off x="6886739" y="276089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70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1" name="Zaokrąglony prostokąt 31">
              <a:extLst>
                <a:ext uri="{FF2B5EF4-FFF2-40B4-BE49-F238E27FC236}">
                  <a16:creationId xmlns:a16="http://schemas.microsoft.com/office/drawing/2014/main" id="{5F878735-2D0D-F841-9984-A06DC77C8DC1}"/>
                </a:ext>
              </a:extLst>
            </p:cNvPr>
            <p:cNvSpPr/>
            <p:nvPr/>
          </p:nvSpPr>
          <p:spPr>
            <a:xfrm>
              <a:off x="7187929" y="276089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4E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2" name="Zaokrąglony prostokąt 31">
              <a:extLst>
                <a:ext uri="{FF2B5EF4-FFF2-40B4-BE49-F238E27FC236}">
                  <a16:creationId xmlns:a16="http://schemas.microsoft.com/office/drawing/2014/main" id="{196A5624-D4EA-C748-A377-12B0B27EEE59}"/>
                </a:ext>
              </a:extLst>
            </p:cNvPr>
            <p:cNvSpPr/>
            <p:nvPr/>
          </p:nvSpPr>
          <p:spPr>
            <a:xfrm>
              <a:off x="749032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7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3" name="Zaokrąglony prostokąt 31">
              <a:extLst>
                <a:ext uri="{FF2B5EF4-FFF2-40B4-BE49-F238E27FC236}">
                  <a16:creationId xmlns:a16="http://schemas.microsoft.com/office/drawing/2014/main" id="{C979B56F-2303-3940-94AB-3D1EE7467815}"/>
                </a:ext>
              </a:extLst>
            </p:cNvPr>
            <p:cNvSpPr/>
            <p:nvPr/>
          </p:nvSpPr>
          <p:spPr>
            <a:xfrm>
              <a:off x="7791512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AF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4" name="Zaokrąglony prostokąt 31">
              <a:extLst>
                <a:ext uri="{FF2B5EF4-FFF2-40B4-BE49-F238E27FC236}">
                  <a16:creationId xmlns:a16="http://schemas.microsoft.com/office/drawing/2014/main" id="{43DEE50A-9A38-284B-9F7B-63A59A62C82D}"/>
                </a:ext>
              </a:extLst>
            </p:cNvPr>
            <p:cNvSpPr/>
            <p:nvPr/>
          </p:nvSpPr>
          <p:spPr>
            <a:xfrm>
              <a:off x="8093905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DF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5" name="Zaokrąglony prostokąt 31">
              <a:extLst>
                <a:ext uri="{FF2B5EF4-FFF2-40B4-BE49-F238E27FC236}">
                  <a16:creationId xmlns:a16="http://schemas.microsoft.com/office/drawing/2014/main" id="{91E5F6F3-825E-E444-880F-7AEDB7AB455F}"/>
                </a:ext>
              </a:extLst>
            </p:cNvPr>
            <p:cNvSpPr/>
            <p:nvPr/>
          </p:nvSpPr>
          <p:spPr>
            <a:xfrm>
              <a:off x="8384559" y="2759486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FF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6" name="Zaokrąglony prostokąt 31">
              <a:extLst>
                <a:ext uri="{FF2B5EF4-FFF2-40B4-BE49-F238E27FC236}">
                  <a16:creationId xmlns:a16="http://schemas.microsoft.com/office/drawing/2014/main" id="{A40AEA01-71E3-D444-B0E9-2FE3E4C7D782}"/>
                </a:ext>
              </a:extLst>
            </p:cNvPr>
            <p:cNvSpPr/>
            <p:nvPr/>
          </p:nvSpPr>
          <p:spPr>
            <a:xfrm>
              <a:off x="8685749" y="275948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E2F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47" name="Zaokrąglony prostokąt 31">
              <a:extLst>
                <a:ext uri="{FF2B5EF4-FFF2-40B4-BE49-F238E27FC236}">
                  <a16:creationId xmlns:a16="http://schemas.microsoft.com/office/drawing/2014/main" id="{810ADBDC-7553-624B-95E1-2D6DD7E3FD64}"/>
                </a:ext>
              </a:extLst>
            </p:cNvPr>
            <p:cNvSpPr/>
            <p:nvPr/>
          </p:nvSpPr>
          <p:spPr>
            <a:xfrm>
              <a:off x="8988142" y="276089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5F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1" name="Zaokrąglony prostokąt 31">
            <a:extLst>
              <a:ext uri="{FF2B5EF4-FFF2-40B4-BE49-F238E27FC236}">
                <a16:creationId xmlns:a16="http://schemas.microsoft.com/office/drawing/2014/main" id="{09EBB9B4-6C19-7147-A6CC-88FBEC7ECFF2}"/>
              </a:ext>
            </a:extLst>
          </p:cNvPr>
          <p:cNvSpPr/>
          <p:nvPr/>
        </p:nvSpPr>
        <p:spPr>
          <a:xfrm>
            <a:off x="5845830" y="4941168"/>
            <a:ext cx="105573" cy="322186"/>
          </a:xfrm>
          <a:prstGeom prst="roundRect">
            <a:avLst>
              <a:gd name="adj" fmla="val 0"/>
            </a:avLst>
          </a:prstGeom>
          <a:solidFill>
            <a:srgbClr val="09A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2" name="Grupa 71">
            <a:extLst>
              <a:ext uri="{FF2B5EF4-FFF2-40B4-BE49-F238E27FC236}">
                <a16:creationId xmlns:a16="http://schemas.microsoft.com/office/drawing/2014/main" id="{B2101E74-E65F-5A40-A2D7-F46C464B28D7}"/>
              </a:ext>
            </a:extLst>
          </p:cNvPr>
          <p:cNvGrpSpPr/>
          <p:nvPr/>
        </p:nvGrpSpPr>
        <p:grpSpPr>
          <a:xfrm>
            <a:off x="4835907" y="5448794"/>
            <a:ext cx="2427974" cy="239799"/>
            <a:chOff x="2091942" y="4128340"/>
            <a:chExt cx="7224427" cy="713521"/>
          </a:xfrm>
        </p:grpSpPr>
        <p:sp>
          <p:nvSpPr>
            <p:cNvPr id="100" name="Zaokrąglony prostokąt 31">
              <a:extLst>
                <a:ext uri="{FF2B5EF4-FFF2-40B4-BE49-F238E27FC236}">
                  <a16:creationId xmlns:a16="http://schemas.microsoft.com/office/drawing/2014/main" id="{68BA79F9-12F0-0D42-BE8A-1F83B0306EAA}"/>
                </a:ext>
              </a:extLst>
            </p:cNvPr>
            <p:cNvSpPr/>
            <p:nvPr/>
          </p:nvSpPr>
          <p:spPr>
            <a:xfrm>
              <a:off x="2091942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3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1" name="Zaokrąglony prostokąt 31">
              <a:extLst>
                <a:ext uri="{FF2B5EF4-FFF2-40B4-BE49-F238E27FC236}">
                  <a16:creationId xmlns:a16="http://schemas.microsoft.com/office/drawing/2014/main" id="{B1AB65F8-1D55-1345-B3C8-E1C17CEB8CE9}"/>
                </a:ext>
              </a:extLst>
            </p:cNvPr>
            <p:cNvSpPr/>
            <p:nvPr/>
          </p:nvSpPr>
          <p:spPr>
            <a:xfrm>
              <a:off x="2394335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1C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2" name="Zaokrąglony prostokąt 31">
              <a:extLst>
                <a:ext uri="{FF2B5EF4-FFF2-40B4-BE49-F238E27FC236}">
                  <a16:creationId xmlns:a16="http://schemas.microsoft.com/office/drawing/2014/main" id="{0139D8B2-94A6-8147-93F8-110C66815022}"/>
                </a:ext>
              </a:extLst>
            </p:cNvPr>
            <p:cNvSpPr/>
            <p:nvPr/>
          </p:nvSpPr>
          <p:spPr>
            <a:xfrm>
              <a:off x="2697931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350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3" name="Zaokrąglony prostokąt 31">
              <a:extLst>
                <a:ext uri="{FF2B5EF4-FFF2-40B4-BE49-F238E27FC236}">
                  <a16:creationId xmlns:a16="http://schemas.microsoft.com/office/drawing/2014/main" id="{D6F65DDA-5E88-5048-AF81-1A7F3B619A15}"/>
                </a:ext>
              </a:extLst>
            </p:cNvPr>
            <p:cNvSpPr/>
            <p:nvPr/>
          </p:nvSpPr>
          <p:spPr>
            <a:xfrm>
              <a:off x="2999121" y="412834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4E0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4" name="Zaokrąglony prostokąt 31">
              <a:extLst>
                <a:ext uri="{FF2B5EF4-FFF2-40B4-BE49-F238E27FC236}">
                  <a16:creationId xmlns:a16="http://schemas.microsoft.com/office/drawing/2014/main" id="{78AB1985-96DD-B14D-BACB-3EFEC22CE81C}"/>
                </a:ext>
              </a:extLst>
            </p:cNvPr>
            <p:cNvSpPr/>
            <p:nvPr/>
          </p:nvSpPr>
          <p:spPr>
            <a:xfrm>
              <a:off x="3301514" y="4129749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6809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5" name="Zaokrąglony prostokąt 31">
              <a:extLst>
                <a:ext uri="{FF2B5EF4-FFF2-40B4-BE49-F238E27FC236}">
                  <a16:creationId xmlns:a16="http://schemas.microsoft.com/office/drawing/2014/main" id="{8A97FF16-D20F-0742-86F1-0675788F1B91}"/>
                </a:ext>
              </a:extLst>
            </p:cNvPr>
            <p:cNvSpPr/>
            <p:nvPr/>
          </p:nvSpPr>
          <p:spPr>
            <a:xfrm>
              <a:off x="3603907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810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6" name="Zaokrąglony prostokąt 31">
              <a:extLst>
                <a:ext uri="{FF2B5EF4-FFF2-40B4-BE49-F238E27FC236}">
                  <a16:creationId xmlns:a16="http://schemas.microsoft.com/office/drawing/2014/main" id="{F56B537A-4AF7-EE49-A4A5-E73A3FEF257B}"/>
                </a:ext>
              </a:extLst>
            </p:cNvPr>
            <p:cNvSpPr/>
            <p:nvPr/>
          </p:nvSpPr>
          <p:spPr>
            <a:xfrm>
              <a:off x="3906300" y="412834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9B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7" name="Zaokrąglony prostokąt 31">
              <a:extLst>
                <a:ext uri="{FF2B5EF4-FFF2-40B4-BE49-F238E27FC236}">
                  <a16:creationId xmlns:a16="http://schemas.microsoft.com/office/drawing/2014/main" id="{028E2EF7-3408-034B-AD64-D2B4A79CC1EE}"/>
                </a:ext>
              </a:extLst>
            </p:cNvPr>
            <p:cNvSpPr/>
            <p:nvPr/>
          </p:nvSpPr>
          <p:spPr>
            <a:xfrm>
              <a:off x="4207490" y="4128342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B31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8" name="Zaokrąglony prostokąt 31">
              <a:extLst>
                <a:ext uri="{FF2B5EF4-FFF2-40B4-BE49-F238E27FC236}">
                  <a16:creationId xmlns:a16="http://schemas.microsoft.com/office/drawing/2014/main" id="{DB1D73C4-A533-204A-AB94-E9109B526946}"/>
                </a:ext>
              </a:extLst>
            </p:cNvPr>
            <p:cNvSpPr/>
            <p:nvPr/>
          </p:nvSpPr>
          <p:spPr>
            <a:xfrm>
              <a:off x="4508680" y="4128340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CC2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9" name="Zaokrąglony prostokąt 31">
              <a:extLst>
                <a:ext uri="{FF2B5EF4-FFF2-40B4-BE49-F238E27FC236}">
                  <a16:creationId xmlns:a16="http://schemas.microsoft.com/office/drawing/2014/main" id="{2D1D7784-15FF-CA40-B2A4-793CB6373607}"/>
                </a:ext>
              </a:extLst>
            </p:cNvPr>
            <p:cNvSpPr/>
            <p:nvPr/>
          </p:nvSpPr>
          <p:spPr>
            <a:xfrm>
              <a:off x="479933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DD3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0" name="Zaokrąglony prostokąt 31">
              <a:extLst>
                <a:ext uri="{FF2B5EF4-FFF2-40B4-BE49-F238E27FC236}">
                  <a16:creationId xmlns:a16="http://schemas.microsoft.com/office/drawing/2014/main" id="{8865254E-C0B0-E946-A9EB-09D2841BE852}"/>
                </a:ext>
              </a:extLst>
            </p:cNvPr>
            <p:cNvSpPr/>
            <p:nvPr/>
          </p:nvSpPr>
          <p:spPr>
            <a:xfrm>
              <a:off x="5101728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ED4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1" name="Zaokrąglony prostokąt 31">
              <a:extLst>
                <a:ext uri="{FF2B5EF4-FFF2-40B4-BE49-F238E27FC236}">
                  <a16:creationId xmlns:a16="http://schemas.microsoft.com/office/drawing/2014/main" id="{81B8C324-0EA8-F746-8F77-21291B9ACBE8}"/>
                </a:ext>
              </a:extLst>
            </p:cNvPr>
            <p:cNvSpPr/>
            <p:nvPr/>
          </p:nvSpPr>
          <p:spPr>
            <a:xfrm>
              <a:off x="5404121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44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2" name="Zaokrąglony prostokąt 31">
              <a:extLst>
                <a:ext uri="{FF2B5EF4-FFF2-40B4-BE49-F238E27FC236}">
                  <a16:creationId xmlns:a16="http://schemas.microsoft.com/office/drawing/2014/main" id="{0ABE727E-57CA-9846-9E2F-883E3E16E584}"/>
                </a:ext>
              </a:extLst>
            </p:cNvPr>
            <p:cNvSpPr/>
            <p:nvPr/>
          </p:nvSpPr>
          <p:spPr>
            <a:xfrm>
              <a:off x="5703002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B5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3" name="Zaokrąglony prostokąt 31">
              <a:extLst>
                <a:ext uri="{FF2B5EF4-FFF2-40B4-BE49-F238E27FC236}">
                  <a16:creationId xmlns:a16="http://schemas.microsoft.com/office/drawing/2014/main" id="{0A0E775B-47D7-7D4D-85EA-BE6682A656A8}"/>
                </a:ext>
              </a:extLst>
            </p:cNvPr>
            <p:cNvSpPr/>
            <p:nvPr/>
          </p:nvSpPr>
          <p:spPr>
            <a:xfrm>
              <a:off x="6004192" y="412974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5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4" name="Zaokrąglony prostokąt 31">
              <a:extLst>
                <a:ext uri="{FF2B5EF4-FFF2-40B4-BE49-F238E27FC236}">
                  <a16:creationId xmlns:a16="http://schemas.microsoft.com/office/drawing/2014/main" id="{CB4A6CBD-1A4E-DA4B-90DF-897D7D985859}"/>
                </a:ext>
              </a:extLst>
            </p:cNvPr>
            <p:cNvSpPr/>
            <p:nvPr/>
          </p:nvSpPr>
          <p:spPr>
            <a:xfrm>
              <a:off x="6301870" y="4128342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6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5" name="Zaokrąglony prostokąt 31">
              <a:extLst>
                <a:ext uri="{FF2B5EF4-FFF2-40B4-BE49-F238E27FC236}">
                  <a16:creationId xmlns:a16="http://schemas.microsoft.com/office/drawing/2014/main" id="{A8B7BE4E-97E2-8248-9B77-2915D04E5D14}"/>
                </a:ext>
              </a:extLst>
            </p:cNvPr>
            <p:cNvSpPr/>
            <p:nvPr/>
          </p:nvSpPr>
          <p:spPr>
            <a:xfrm>
              <a:off x="6600751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7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Zaokrąglony prostokąt 31">
              <a:extLst>
                <a:ext uri="{FF2B5EF4-FFF2-40B4-BE49-F238E27FC236}">
                  <a16:creationId xmlns:a16="http://schemas.microsoft.com/office/drawing/2014/main" id="{C9D948CF-3DE3-E144-80D0-9F751E13872B}"/>
                </a:ext>
              </a:extLst>
            </p:cNvPr>
            <p:cNvSpPr/>
            <p:nvPr/>
          </p:nvSpPr>
          <p:spPr>
            <a:xfrm>
              <a:off x="6900835" y="4129747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7" name="Zaokrąglony prostokąt 31">
              <a:extLst>
                <a:ext uri="{FF2B5EF4-FFF2-40B4-BE49-F238E27FC236}">
                  <a16:creationId xmlns:a16="http://schemas.microsoft.com/office/drawing/2014/main" id="{A3D02282-84DC-4C46-9A4C-12F99535FE2A}"/>
                </a:ext>
              </a:extLst>
            </p:cNvPr>
            <p:cNvSpPr/>
            <p:nvPr/>
          </p:nvSpPr>
          <p:spPr>
            <a:xfrm>
              <a:off x="7202025" y="412974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FF8D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8" name="Zaokrąglony prostokąt 31">
              <a:extLst>
                <a:ext uri="{FF2B5EF4-FFF2-40B4-BE49-F238E27FC236}">
                  <a16:creationId xmlns:a16="http://schemas.microsoft.com/office/drawing/2014/main" id="{D9BADD7A-4978-034C-9684-7869FA7546B7}"/>
                </a:ext>
              </a:extLst>
            </p:cNvPr>
            <p:cNvSpPr/>
            <p:nvPr/>
          </p:nvSpPr>
          <p:spPr>
            <a:xfrm>
              <a:off x="750441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9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19" name="Zaokrąglony prostokąt 31">
              <a:extLst>
                <a:ext uri="{FF2B5EF4-FFF2-40B4-BE49-F238E27FC236}">
                  <a16:creationId xmlns:a16="http://schemas.microsoft.com/office/drawing/2014/main" id="{79C2A288-4537-B644-9F14-96ECA923F51B}"/>
                </a:ext>
              </a:extLst>
            </p:cNvPr>
            <p:cNvSpPr/>
            <p:nvPr/>
          </p:nvSpPr>
          <p:spPr>
            <a:xfrm>
              <a:off x="7805608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0" name="Zaokrąglony prostokąt 31">
              <a:extLst>
                <a:ext uri="{FF2B5EF4-FFF2-40B4-BE49-F238E27FC236}">
                  <a16:creationId xmlns:a16="http://schemas.microsoft.com/office/drawing/2014/main" id="{63182868-9163-7442-A368-0EC69A165F93}"/>
                </a:ext>
              </a:extLst>
            </p:cNvPr>
            <p:cNvSpPr/>
            <p:nvPr/>
          </p:nvSpPr>
          <p:spPr>
            <a:xfrm>
              <a:off x="8108001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E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1" name="Zaokrąglony prostokąt 31">
              <a:extLst>
                <a:ext uri="{FF2B5EF4-FFF2-40B4-BE49-F238E27FC236}">
                  <a16:creationId xmlns:a16="http://schemas.microsoft.com/office/drawing/2014/main" id="{79F3C2B9-C31E-7844-A1C4-D2ED3E1F5CC5}"/>
                </a:ext>
              </a:extLst>
            </p:cNvPr>
            <p:cNvSpPr/>
            <p:nvPr/>
          </p:nvSpPr>
          <p:spPr>
            <a:xfrm>
              <a:off x="8398655" y="4128341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C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Zaokrąglony prostokąt 31">
              <a:extLst>
                <a:ext uri="{FF2B5EF4-FFF2-40B4-BE49-F238E27FC236}">
                  <a16:creationId xmlns:a16="http://schemas.microsoft.com/office/drawing/2014/main" id="{172EE06C-81BA-E84C-94B4-E10FA1DE9A14}"/>
                </a:ext>
              </a:extLst>
            </p:cNvPr>
            <p:cNvSpPr/>
            <p:nvPr/>
          </p:nvSpPr>
          <p:spPr>
            <a:xfrm>
              <a:off x="8699845" y="412834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D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3" name="Zaokrąglony prostokąt 31">
              <a:extLst>
                <a:ext uri="{FF2B5EF4-FFF2-40B4-BE49-F238E27FC236}">
                  <a16:creationId xmlns:a16="http://schemas.microsoft.com/office/drawing/2014/main" id="{5AAEBB06-698D-3D43-A079-1045A9D70F80}"/>
                </a:ext>
              </a:extLst>
            </p:cNvPr>
            <p:cNvSpPr/>
            <p:nvPr/>
          </p:nvSpPr>
          <p:spPr>
            <a:xfrm>
              <a:off x="9002238" y="4129747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FF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3" name="Zaokrąglony prostokąt 31">
            <a:extLst>
              <a:ext uri="{FF2B5EF4-FFF2-40B4-BE49-F238E27FC236}">
                <a16:creationId xmlns:a16="http://schemas.microsoft.com/office/drawing/2014/main" id="{8343A8F1-946E-E34B-9D31-47D3DCAC3051}"/>
              </a:ext>
            </a:extLst>
          </p:cNvPr>
          <p:cNvSpPr/>
          <p:nvPr/>
        </p:nvSpPr>
        <p:spPr>
          <a:xfrm>
            <a:off x="5850567" y="5407364"/>
            <a:ext cx="105573" cy="322186"/>
          </a:xfrm>
          <a:prstGeom prst="roundRect">
            <a:avLst>
              <a:gd name="adj" fmla="val 0"/>
            </a:avLst>
          </a:prstGeom>
          <a:solidFill>
            <a:srgbClr val="ED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31E38C8-3DA3-5948-AA6D-AF84BB778130}"/>
              </a:ext>
            </a:extLst>
          </p:cNvPr>
          <p:cNvGrpSpPr/>
          <p:nvPr/>
        </p:nvGrpSpPr>
        <p:grpSpPr>
          <a:xfrm>
            <a:off x="4830765" y="5878511"/>
            <a:ext cx="2427974" cy="239799"/>
            <a:chOff x="2076643" y="5502851"/>
            <a:chExt cx="7224427" cy="713521"/>
          </a:xfrm>
        </p:grpSpPr>
        <p:sp>
          <p:nvSpPr>
            <p:cNvPr id="76" name="Zaokrąglony prostokąt 31">
              <a:extLst>
                <a:ext uri="{FF2B5EF4-FFF2-40B4-BE49-F238E27FC236}">
                  <a16:creationId xmlns:a16="http://schemas.microsoft.com/office/drawing/2014/main" id="{9C2EAB2F-FE4D-D44A-AF79-CC769951A1BF}"/>
                </a:ext>
              </a:extLst>
            </p:cNvPr>
            <p:cNvSpPr/>
            <p:nvPr/>
          </p:nvSpPr>
          <p:spPr>
            <a:xfrm>
              <a:off x="2076643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7" name="Zaokrąglony prostokąt 31">
              <a:extLst>
                <a:ext uri="{FF2B5EF4-FFF2-40B4-BE49-F238E27FC236}">
                  <a16:creationId xmlns:a16="http://schemas.microsoft.com/office/drawing/2014/main" id="{730F6B00-4B40-E147-825A-73E00B1210B8}"/>
                </a:ext>
              </a:extLst>
            </p:cNvPr>
            <p:cNvSpPr/>
            <p:nvPr/>
          </p:nvSpPr>
          <p:spPr>
            <a:xfrm>
              <a:off x="2379036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10E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8" name="Zaokrąglony prostokąt 31">
              <a:extLst>
                <a:ext uri="{FF2B5EF4-FFF2-40B4-BE49-F238E27FC236}">
                  <a16:creationId xmlns:a16="http://schemas.microsoft.com/office/drawing/2014/main" id="{BA121638-D6CB-FB4C-BD90-54115CC1BC1D}"/>
                </a:ext>
              </a:extLst>
            </p:cNvPr>
            <p:cNvSpPr/>
            <p:nvPr/>
          </p:nvSpPr>
          <p:spPr>
            <a:xfrm>
              <a:off x="2682632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1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79" name="Zaokrąglony prostokąt 31">
              <a:extLst>
                <a:ext uri="{FF2B5EF4-FFF2-40B4-BE49-F238E27FC236}">
                  <a16:creationId xmlns:a16="http://schemas.microsoft.com/office/drawing/2014/main" id="{6D8488BC-2F06-964E-AEF0-E54D30185C21}"/>
                </a:ext>
              </a:extLst>
            </p:cNvPr>
            <p:cNvSpPr/>
            <p:nvPr/>
          </p:nvSpPr>
          <p:spPr>
            <a:xfrm>
              <a:off x="2983822" y="5502855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29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0" name="Zaokrąglony prostokąt 31">
              <a:extLst>
                <a:ext uri="{FF2B5EF4-FFF2-40B4-BE49-F238E27FC236}">
                  <a16:creationId xmlns:a16="http://schemas.microsoft.com/office/drawing/2014/main" id="{104AF0F7-7F1C-7B4F-AA5D-2DD70C3C9DC6}"/>
                </a:ext>
              </a:extLst>
            </p:cNvPr>
            <p:cNvSpPr/>
            <p:nvPr/>
          </p:nvSpPr>
          <p:spPr>
            <a:xfrm>
              <a:off x="3286215" y="5504260"/>
              <a:ext cx="310620" cy="712109"/>
            </a:xfrm>
            <a:prstGeom prst="roundRect">
              <a:avLst>
                <a:gd name="adj" fmla="val 0"/>
              </a:avLst>
            </a:prstGeom>
            <a:solidFill>
              <a:srgbClr val="00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1" name="Zaokrąglony prostokąt 31">
              <a:extLst>
                <a:ext uri="{FF2B5EF4-FFF2-40B4-BE49-F238E27FC236}">
                  <a16:creationId xmlns:a16="http://schemas.microsoft.com/office/drawing/2014/main" id="{C56321ED-88E4-4A4C-9BB9-1B3FC513E814}"/>
                </a:ext>
              </a:extLst>
            </p:cNvPr>
            <p:cNvSpPr/>
            <p:nvPr/>
          </p:nvSpPr>
          <p:spPr>
            <a:xfrm>
              <a:off x="3588608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4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2" name="Zaokrąglony prostokąt 31">
              <a:extLst>
                <a:ext uri="{FF2B5EF4-FFF2-40B4-BE49-F238E27FC236}">
                  <a16:creationId xmlns:a16="http://schemas.microsoft.com/office/drawing/2014/main" id="{B0ECA1AB-7C56-7243-8D72-129A44EAE573}"/>
                </a:ext>
              </a:extLst>
            </p:cNvPr>
            <p:cNvSpPr/>
            <p:nvPr/>
          </p:nvSpPr>
          <p:spPr>
            <a:xfrm>
              <a:off x="3891001" y="5502854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3" name="Zaokrąglony prostokąt 31">
              <a:extLst>
                <a:ext uri="{FF2B5EF4-FFF2-40B4-BE49-F238E27FC236}">
                  <a16:creationId xmlns:a16="http://schemas.microsoft.com/office/drawing/2014/main" id="{ECF3F417-9C18-2B47-A762-0D3377F87FE2}"/>
                </a:ext>
              </a:extLst>
            </p:cNvPr>
            <p:cNvSpPr/>
            <p:nvPr/>
          </p:nvSpPr>
          <p:spPr>
            <a:xfrm>
              <a:off x="4192191" y="5502853"/>
              <a:ext cx="302393" cy="713517"/>
            </a:xfrm>
            <a:prstGeom prst="roundRect">
              <a:avLst>
                <a:gd name="adj" fmla="val 0"/>
              </a:avLst>
            </a:prstGeom>
            <a:solidFill>
              <a:srgbClr val="005E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4" name="Zaokrąglony prostokąt 31">
              <a:extLst>
                <a:ext uri="{FF2B5EF4-FFF2-40B4-BE49-F238E27FC236}">
                  <a16:creationId xmlns:a16="http://schemas.microsoft.com/office/drawing/2014/main" id="{A71BE7F9-6749-BB4A-B3EB-7CCD46660B18}"/>
                </a:ext>
              </a:extLst>
            </p:cNvPr>
            <p:cNvSpPr/>
            <p:nvPr/>
          </p:nvSpPr>
          <p:spPr>
            <a:xfrm>
              <a:off x="4493381" y="5502851"/>
              <a:ext cx="314132" cy="713518"/>
            </a:xfrm>
            <a:prstGeom prst="roundRect">
              <a:avLst>
                <a:gd name="adj" fmla="val 0"/>
              </a:avLst>
            </a:prstGeom>
            <a:solidFill>
              <a:srgbClr val="006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5" name="Zaokrąglony prostokąt 31">
              <a:extLst>
                <a:ext uri="{FF2B5EF4-FFF2-40B4-BE49-F238E27FC236}">
                  <a16:creationId xmlns:a16="http://schemas.microsoft.com/office/drawing/2014/main" id="{C1D7D775-57A1-B940-8172-46BD9D5B0AE8}"/>
                </a:ext>
              </a:extLst>
            </p:cNvPr>
            <p:cNvSpPr/>
            <p:nvPr/>
          </p:nvSpPr>
          <p:spPr>
            <a:xfrm>
              <a:off x="478403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07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6" name="Zaokrąglony prostokąt 31">
              <a:extLst>
                <a:ext uri="{FF2B5EF4-FFF2-40B4-BE49-F238E27FC236}">
                  <a16:creationId xmlns:a16="http://schemas.microsoft.com/office/drawing/2014/main" id="{D5C46349-1865-7540-B62A-57C222D44CDE}"/>
                </a:ext>
              </a:extLst>
            </p:cNvPr>
            <p:cNvSpPr/>
            <p:nvPr/>
          </p:nvSpPr>
          <p:spPr>
            <a:xfrm>
              <a:off x="5086429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0D8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7" name="Zaokrąglony prostokąt 31">
              <a:extLst>
                <a:ext uri="{FF2B5EF4-FFF2-40B4-BE49-F238E27FC236}">
                  <a16:creationId xmlns:a16="http://schemas.microsoft.com/office/drawing/2014/main" id="{312DB4E5-428A-EF46-B427-785E0CC75750}"/>
                </a:ext>
              </a:extLst>
            </p:cNvPr>
            <p:cNvSpPr/>
            <p:nvPr/>
          </p:nvSpPr>
          <p:spPr>
            <a:xfrm>
              <a:off x="5388822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14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8" name="Zaokrąglony prostokąt 31">
              <a:extLst>
                <a:ext uri="{FF2B5EF4-FFF2-40B4-BE49-F238E27FC236}">
                  <a16:creationId xmlns:a16="http://schemas.microsoft.com/office/drawing/2014/main" id="{893F16BD-AE57-3143-8AC8-CBB1CC185753}"/>
                </a:ext>
              </a:extLst>
            </p:cNvPr>
            <p:cNvSpPr/>
            <p:nvPr/>
          </p:nvSpPr>
          <p:spPr>
            <a:xfrm>
              <a:off x="5687703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2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89" name="Zaokrąglony prostokąt 31">
              <a:extLst>
                <a:ext uri="{FF2B5EF4-FFF2-40B4-BE49-F238E27FC236}">
                  <a16:creationId xmlns:a16="http://schemas.microsoft.com/office/drawing/2014/main" id="{690AFCBB-FA35-6F44-B0A3-77A7E18250C2}"/>
                </a:ext>
              </a:extLst>
            </p:cNvPr>
            <p:cNvSpPr/>
            <p:nvPr/>
          </p:nvSpPr>
          <p:spPr>
            <a:xfrm>
              <a:off x="5988893" y="5504260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36A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0" name="Zaokrąglony prostokąt 31">
              <a:extLst>
                <a:ext uri="{FF2B5EF4-FFF2-40B4-BE49-F238E27FC236}">
                  <a16:creationId xmlns:a16="http://schemas.microsoft.com/office/drawing/2014/main" id="{3F977933-C353-D24B-B738-5D67C1CBB131}"/>
                </a:ext>
              </a:extLst>
            </p:cNvPr>
            <p:cNvSpPr/>
            <p:nvPr/>
          </p:nvSpPr>
          <p:spPr>
            <a:xfrm>
              <a:off x="6286571" y="5502853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4B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1" name="Zaokrąglony prostokąt 31">
              <a:extLst>
                <a:ext uri="{FF2B5EF4-FFF2-40B4-BE49-F238E27FC236}">
                  <a16:creationId xmlns:a16="http://schemas.microsoft.com/office/drawing/2014/main" id="{72B18CE4-FBA8-F945-9F45-658D0EE4490B}"/>
                </a:ext>
              </a:extLst>
            </p:cNvPr>
            <p:cNvSpPr/>
            <p:nvPr/>
          </p:nvSpPr>
          <p:spPr>
            <a:xfrm>
              <a:off x="6585452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5C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2" name="Zaokrąglony prostokąt 31">
              <a:extLst>
                <a:ext uri="{FF2B5EF4-FFF2-40B4-BE49-F238E27FC236}">
                  <a16:creationId xmlns:a16="http://schemas.microsoft.com/office/drawing/2014/main" id="{08606F24-A67C-F140-9134-79B6BEF07F1E}"/>
                </a:ext>
              </a:extLst>
            </p:cNvPr>
            <p:cNvSpPr/>
            <p:nvPr/>
          </p:nvSpPr>
          <p:spPr>
            <a:xfrm>
              <a:off x="6885536" y="5504258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6FB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3" name="Zaokrąglony prostokąt 31">
              <a:extLst>
                <a:ext uri="{FF2B5EF4-FFF2-40B4-BE49-F238E27FC236}">
                  <a16:creationId xmlns:a16="http://schemas.microsoft.com/office/drawing/2014/main" id="{2403FD72-B490-AF4F-93AD-80573CBA37A2}"/>
                </a:ext>
              </a:extLst>
            </p:cNvPr>
            <p:cNvSpPr/>
            <p:nvPr/>
          </p:nvSpPr>
          <p:spPr>
            <a:xfrm>
              <a:off x="7186726" y="5504259"/>
              <a:ext cx="314131" cy="712109"/>
            </a:xfrm>
            <a:prstGeom prst="roundRect">
              <a:avLst>
                <a:gd name="adj" fmla="val 0"/>
              </a:avLst>
            </a:prstGeom>
            <a:solidFill>
              <a:srgbClr val="80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4" name="Zaokrąglony prostokąt 31">
              <a:extLst>
                <a:ext uri="{FF2B5EF4-FFF2-40B4-BE49-F238E27FC236}">
                  <a16:creationId xmlns:a16="http://schemas.microsoft.com/office/drawing/2014/main" id="{FB069490-657B-9C42-ABB2-92C74C24BBB6}"/>
                </a:ext>
              </a:extLst>
            </p:cNvPr>
            <p:cNvSpPr/>
            <p:nvPr/>
          </p:nvSpPr>
          <p:spPr>
            <a:xfrm>
              <a:off x="748911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94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5" name="Zaokrąglony prostokąt 31">
              <a:extLst>
                <a:ext uri="{FF2B5EF4-FFF2-40B4-BE49-F238E27FC236}">
                  <a16:creationId xmlns:a16="http://schemas.microsoft.com/office/drawing/2014/main" id="{C285F3C8-EFC8-AD47-B614-5C715BDD0A63}"/>
                </a:ext>
              </a:extLst>
            </p:cNvPr>
            <p:cNvSpPr/>
            <p:nvPr/>
          </p:nvSpPr>
          <p:spPr>
            <a:xfrm>
              <a:off x="7790309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A7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6" name="Zaokrąglony prostokąt 31">
              <a:extLst>
                <a:ext uri="{FF2B5EF4-FFF2-40B4-BE49-F238E27FC236}">
                  <a16:creationId xmlns:a16="http://schemas.microsoft.com/office/drawing/2014/main" id="{A8DE8681-7126-E240-AFD4-AD4C5079DD71}"/>
                </a:ext>
              </a:extLst>
            </p:cNvPr>
            <p:cNvSpPr/>
            <p:nvPr/>
          </p:nvSpPr>
          <p:spPr>
            <a:xfrm>
              <a:off x="8092702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B8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7" name="Zaokrąglony prostokąt 31">
              <a:extLst>
                <a:ext uri="{FF2B5EF4-FFF2-40B4-BE49-F238E27FC236}">
                  <a16:creationId xmlns:a16="http://schemas.microsoft.com/office/drawing/2014/main" id="{9455CF14-32D1-1F4D-8342-E0C8E2AAA173}"/>
                </a:ext>
              </a:extLst>
            </p:cNvPr>
            <p:cNvSpPr/>
            <p:nvPr/>
          </p:nvSpPr>
          <p:spPr>
            <a:xfrm>
              <a:off x="8383356" y="5502852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CB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8" name="Zaokrąglony prostokąt 31">
              <a:extLst>
                <a:ext uri="{FF2B5EF4-FFF2-40B4-BE49-F238E27FC236}">
                  <a16:creationId xmlns:a16="http://schemas.microsoft.com/office/drawing/2014/main" id="{38B88707-1873-3B48-95EB-6F9694B1561E}"/>
                </a:ext>
              </a:extLst>
            </p:cNvPr>
            <p:cNvSpPr/>
            <p:nvPr/>
          </p:nvSpPr>
          <p:spPr>
            <a:xfrm>
              <a:off x="8684546" y="5502853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DD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99" name="Zaokrąglony prostokąt 31">
              <a:extLst>
                <a:ext uri="{FF2B5EF4-FFF2-40B4-BE49-F238E27FC236}">
                  <a16:creationId xmlns:a16="http://schemas.microsoft.com/office/drawing/2014/main" id="{BE84A1C3-A206-BE4C-8322-A000CA71987F}"/>
                </a:ext>
              </a:extLst>
            </p:cNvPr>
            <p:cNvSpPr/>
            <p:nvPr/>
          </p:nvSpPr>
          <p:spPr>
            <a:xfrm>
              <a:off x="8986939" y="5504258"/>
              <a:ext cx="314131" cy="712110"/>
            </a:xfrm>
            <a:prstGeom prst="roundRect">
              <a:avLst>
                <a:gd name="adj" fmla="val 0"/>
              </a:avLst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75" name="Zaokrąglony prostokąt 31">
            <a:extLst>
              <a:ext uri="{FF2B5EF4-FFF2-40B4-BE49-F238E27FC236}">
                <a16:creationId xmlns:a16="http://schemas.microsoft.com/office/drawing/2014/main" id="{CDE8A5E2-997A-DF42-A360-C4454C49C828}"/>
              </a:ext>
            </a:extLst>
          </p:cNvPr>
          <p:cNvSpPr/>
          <p:nvPr/>
        </p:nvSpPr>
        <p:spPr>
          <a:xfrm>
            <a:off x="5845426" y="5837081"/>
            <a:ext cx="105573" cy="322186"/>
          </a:xfrm>
          <a:prstGeom prst="roundRect">
            <a:avLst>
              <a:gd name="adj" fmla="val 0"/>
            </a:avLst>
          </a:prstGeom>
          <a:solidFill>
            <a:srgbClr val="0D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48" name="Obraz 147">
            <a:extLst>
              <a:ext uri="{FF2B5EF4-FFF2-40B4-BE49-F238E27FC236}">
                <a16:creationId xmlns:a16="http://schemas.microsoft.com/office/drawing/2014/main" id="{1C08BE24-5C7D-C943-8469-0E44F236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413" y="2348880"/>
            <a:ext cx="3567094" cy="35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1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Podstawy statystyki – podstawowe pojęcia statystyczne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 z n=100: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0" indent="0" algn="just">
              <a:buNone/>
            </a:pPr>
            <a:r>
              <a:rPr lang="pl-PL" dirty="0"/>
              <a:t>Wartość w nawiasie kwadratowym definiuje, na ile części chcemy podzielić zbiór danych, a liczby w nawiasie okrągłym wskazują konkretny punkt podziału. W przypadku </a:t>
            </a:r>
            <a:r>
              <a:rPr lang="pl-PL" dirty="0" err="1"/>
              <a:t>kwartyli</a:t>
            </a:r>
            <a:r>
              <a:rPr lang="pl-PL" dirty="0"/>
              <a:t>, mamy 4 części, stąd n=4.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58BAC3B-5D69-591B-DD04-629BBCB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9"/>
          <a:stretch/>
        </p:blipFill>
        <p:spPr>
          <a:xfrm>
            <a:off x="1158608" y="2304020"/>
            <a:ext cx="9874783" cy="11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Jednostajny:</a:t>
            </a:r>
          </a:p>
          <a:p>
            <a:pPr marL="0" indent="0" algn="ctr">
              <a:buNone/>
            </a:pPr>
            <a:endParaRPr lang="pl-PL" dirty="0"/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Rozkład jednostajny charakteryzuje się równomiernym rozkładem prawdopodobieństwa w określonym zakresie.</a:t>
            </a:r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Wszystkie wartości w danym przedziale mają równe prawdopodobieństwo wystąpienia.</a:t>
            </a:r>
          </a:p>
        </p:txBody>
      </p:sp>
    </p:spTree>
    <p:extLst>
      <p:ext uri="{BB962C8B-B14F-4D97-AF65-F5344CB8AC3E}">
        <p14:creationId xmlns:p14="http://schemas.microsoft.com/office/powerpoint/2010/main" val="502008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Rozkład Normalny (Gaussowski):</a:t>
            </a:r>
          </a:p>
          <a:p>
            <a:pPr marL="0" indent="0" algn="ctr">
              <a:buNone/>
            </a:pPr>
            <a:endParaRPr lang="pl-PL" dirty="0"/>
          </a:p>
          <a:p>
            <a:pPr algn="just"/>
            <a:r>
              <a:rPr lang="pl-PL" dirty="0"/>
              <a:t>Rozkład normalny jest najczęściej spotykanym rozkładem w statystyce.</a:t>
            </a:r>
          </a:p>
          <a:p>
            <a:pPr algn="just"/>
            <a:r>
              <a:rPr lang="pl-PL" dirty="0"/>
              <a:t>Charakteryzuje się kształtem dzwonu (</a:t>
            </a:r>
            <a:r>
              <a:rPr lang="pl-PL" dirty="0" err="1"/>
              <a:t>bell-shaped</a:t>
            </a:r>
            <a:r>
              <a:rPr lang="pl-PL" dirty="0"/>
              <a:t> </a:t>
            </a:r>
            <a:r>
              <a:rPr lang="pl-PL" dirty="0" err="1"/>
              <a:t>curve</a:t>
            </a:r>
            <a:r>
              <a:rPr lang="pl-PL" dirty="0"/>
              <a:t>).</a:t>
            </a:r>
          </a:p>
          <a:p>
            <a:pPr algn="just"/>
            <a:r>
              <a:rPr lang="pl-PL" dirty="0"/>
              <a:t>Posiada dwie ważne miary:</a:t>
            </a:r>
          </a:p>
          <a:p>
            <a:pPr lvl="1" algn="just"/>
            <a:r>
              <a:rPr lang="pl-PL" dirty="0"/>
              <a:t>średnią  </a:t>
            </a:r>
          </a:p>
          <a:p>
            <a:pPr lvl="1" algn="just"/>
            <a:r>
              <a:rPr lang="pl-PL" dirty="0"/>
              <a:t>odchylenie standardowe</a:t>
            </a:r>
          </a:p>
        </p:txBody>
      </p:sp>
    </p:spTree>
    <p:extLst>
      <p:ext uri="{BB962C8B-B14F-4D97-AF65-F5344CB8AC3E}">
        <p14:creationId xmlns:p14="http://schemas.microsoft.com/office/powerpoint/2010/main" val="21774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dirty="0"/>
              <a:t>Rozkład Skośny: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skośny (przechylony) ma asymetryczny kształt.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Wartości skośne w lewo mają długi ogon w lewo, a wartości skośne w prawo mają długi ogon w prawo.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</a:t>
            </a:r>
            <a:r>
              <a:rPr lang="pl-PL" dirty="0" err="1"/>
              <a:t>Kurtozy</a:t>
            </a:r>
            <a:r>
              <a:rPr lang="pl-PL" dirty="0"/>
              <a:t>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Mierzy "spiczastość" lub "płaskość" rozkładu.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Rozkłady </a:t>
            </a:r>
            <a:r>
              <a:rPr lang="pl-PL" dirty="0" err="1">
                <a:solidFill>
                  <a:schemeClr val="bg2"/>
                </a:solidFill>
              </a:rPr>
              <a:t>leptokurtyczne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&gt; 3) mają dłuższe i węższe ogony, podczas gdy rozkłady </a:t>
            </a:r>
            <a:r>
              <a:rPr lang="pl-PL" dirty="0" err="1">
                <a:solidFill>
                  <a:schemeClr val="bg2"/>
                </a:solidFill>
              </a:rPr>
              <a:t>płaskokurtyczne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kurtoza</a:t>
            </a:r>
            <a:r>
              <a:rPr lang="pl-PL" dirty="0">
                <a:solidFill>
                  <a:schemeClr val="bg2"/>
                </a:solidFill>
              </a:rPr>
              <a:t> &lt; 3) mają krótsze ogony.</a:t>
            </a:r>
          </a:p>
          <a:p>
            <a:pPr algn="just"/>
            <a:endParaRPr lang="pl-PL" dirty="0"/>
          </a:p>
          <a:p>
            <a:pPr marL="0" indent="0" algn="ctr">
              <a:buNone/>
            </a:pPr>
            <a:r>
              <a:rPr lang="pl-PL" dirty="0"/>
              <a:t>Rozkład Dwumodalny: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Rozkład dwumodalny składa się z dwóch różnych </a:t>
            </a:r>
            <a:r>
              <a:rPr lang="pl-PL" dirty="0" err="1">
                <a:solidFill>
                  <a:schemeClr val="bg2"/>
                </a:solidFill>
              </a:rPr>
              <a:t>modów</a:t>
            </a:r>
            <a:r>
              <a:rPr lang="pl-PL" dirty="0">
                <a:solidFill>
                  <a:schemeClr val="bg2"/>
                </a:solidFill>
              </a:rPr>
              <a:t> (szczytów), co oznacza, że dane zawierają dwie różne dominujące wartości.</a:t>
            </a:r>
          </a:p>
        </p:txBody>
      </p:sp>
    </p:spTree>
    <p:extLst>
      <p:ext uri="{BB962C8B-B14F-4D97-AF65-F5344CB8AC3E}">
        <p14:creationId xmlns:p14="http://schemas.microsoft.com/office/powerpoint/2010/main" val="1696700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b="1" dirty="0" err="1"/>
              <a:t>np.random.uniform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np.random.uniform</a:t>
            </a:r>
            <a:r>
              <a:rPr lang="pl-PL" dirty="0"/>
              <a:t>() generuje losowe dane z rozkładu jednostajnego.</a:t>
            </a:r>
          </a:p>
          <a:p>
            <a:pPr lvl="1" algn="just"/>
            <a:r>
              <a:rPr lang="pl-PL" dirty="0" err="1"/>
              <a:t>low</a:t>
            </a:r>
            <a:r>
              <a:rPr lang="pl-PL" dirty="0"/>
              <a:t>: Dolny zakres wartości.</a:t>
            </a:r>
          </a:p>
          <a:p>
            <a:pPr lvl="1" algn="just"/>
            <a:r>
              <a:rPr lang="pl-PL" dirty="0"/>
              <a:t>high: Górny zakres wartości.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2954424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np.random.normal</a:t>
            </a:r>
            <a:r>
              <a:rPr lang="pl-PL" b="1" dirty="0"/>
              <a:t>()</a:t>
            </a:r>
          </a:p>
          <a:p>
            <a:pPr algn="just"/>
            <a:r>
              <a:rPr lang="pl-PL" dirty="0">
                <a:solidFill>
                  <a:schemeClr val="bg2"/>
                </a:solidFill>
              </a:rPr>
              <a:t>Metoda </a:t>
            </a:r>
            <a:r>
              <a:rPr lang="pl-PL" dirty="0" err="1">
                <a:solidFill>
                  <a:schemeClr val="bg2"/>
                </a:solidFill>
              </a:rPr>
              <a:t>np.random.normal</a:t>
            </a:r>
            <a:r>
              <a:rPr lang="pl-PL" dirty="0">
                <a:solidFill>
                  <a:schemeClr val="bg2"/>
                </a:solidFill>
              </a:rPr>
              <a:t>() generuje losowe dane z rozkładu normalnego (Gaussowskiego).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loc</a:t>
            </a:r>
            <a:r>
              <a:rPr lang="pl-PL" dirty="0">
                <a:solidFill>
                  <a:schemeClr val="bg2"/>
                </a:solidFill>
              </a:rPr>
              <a:t>: Średnia rozkładu (wartość oczekiwana).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scale</a:t>
            </a:r>
            <a:r>
              <a:rPr lang="pl-PL" dirty="0">
                <a:solidFill>
                  <a:schemeClr val="bg2"/>
                </a:solidFill>
              </a:rPr>
              <a:t>: Odchylenie standardowe rozkładu.</a:t>
            </a:r>
          </a:p>
          <a:p>
            <a:pPr lvl="1" algn="just"/>
            <a:r>
              <a:rPr lang="pl-PL" dirty="0" err="1">
                <a:solidFill>
                  <a:schemeClr val="bg2"/>
                </a:solidFill>
              </a:rPr>
              <a:t>size</a:t>
            </a:r>
            <a:r>
              <a:rPr lang="pl-PL" dirty="0">
                <a:solidFill>
                  <a:schemeClr val="bg2"/>
                </a:solidFill>
              </a:rPr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423535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Opis wykorzystywanych metod:</a:t>
            </a:r>
          </a:p>
          <a:p>
            <a:pPr marL="0" indent="0" algn="just">
              <a:buNone/>
            </a:pPr>
            <a:r>
              <a:rPr lang="pl-PL" b="1" dirty="0" err="1"/>
              <a:t>np.random.gamma</a:t>
            </a:r>
            <a:r>
              <a:rPr lang="pl-PL" b="1" dirty="0"/>
              <a:t>()</a:t>
            </a:r>
          </a:p>
          <a:p>
            <a:pPr algn="just"/>
            <a:r>
              <a:rPr lang="pl-PL" dirty="0"/>
              <a:t>Metoda </a:t>
            </a:r>
            <a:r>
              <a:rPr lang="pl-PL" dirty="0" err="1"/>
              <a:t>np.random.gamma</a:t>
            </a:r>
            <a:r>
              <a:rPr lang="pl-PL" dirty="0"/>
              <a:t>() generuje losowe dane z rozkładu gamma.</a:t>
            </a:r>
          </a:p>
          <a:p>
            <a:pPr lvl="1" algn="just"/>
            <a:r>
              <a:rPr lang="pl-PL" dirty="0" err="1"/>
              <a:t>shape</a:t>
            </a:r>
            <a:r>
              <a:rPr lang="pl-PL" dirty="0"/>
              <a:t>: Parametr kształtu (kształt rozkładu).</a:t>
            </a:r>
          </a:p>
          <a:p>
            <a:pPr lvl="1" algn="just"/>
            <a:r>
              <a:rPr lang="pl-PL" dirty="0" err="1"/>
              <a:t>scale</a:t>
            </a:r>
            <a:r>
              <a:rPr lang="pl-PL" dirty="0"/>
              <a:t>: Skalowanie rozkładu (opcjonalne, domyślnie 1.0).</a:t>
            </a:r>
          </a:p>
          <a:p>
            <a:pPr lvl="1" algn="just"/>
            <a:r>
              <a:rPr lang="pl-PL" dirty="0" err="1"/>
              <a:t>size</a:t>
            </a:r>
            <a:r>
              <a:rPr lang="pl-PL" dirty="0"/>
              <a:t>: Kształt generowanego zestawu danych.</a:t>
            </a:r>
          </a:p>
        </p:txBody>
      </p:sp>
    </p:spTree>
    <p:extLst>
      <p:ext uri="{BB962C8B-B14F-4D97-AF65-F5344CB8AC3E}">
        <p14:creationId xmlns:p14="http://schemas.microsoft.com/office/powerpoint/2010/main" val="1699263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Opis metody </a:t>
            </a:r>
            <a:r>
              <a:rPr lang="pl-PL" b="1" dirty="0" err="1"/>
              <a:t>plt.hist</a:t>
            </a:r>
            <a:r>
              <a:rPr lang="pl-PL" b="1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E8983F2-533C-F072-55C1-8C0194E3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98"/>
          <a:stretch/>
        </p:blipFill>
        <p:spPr>
          <a:xfrm>
            <a:off x="2126587" y="2045722"/>
            <a:ext cx="7938826" cy="44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8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Jednostajny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B23E06-7D8D-1523-8224-5D9699C6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04"/>
          <a:stretch/>
        </p:blipFill>
        <p:spPr>
          <a:xfrm>
            <a:off x="1652368" y="2194076"/>
            <a:ext cx="8887263" cy="31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Jednostajnego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BE566FC-72A4-EFB6-0DCD-787AF651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229621"/>
            <a:ext cx="5502117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analizie danych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Wstęp do Data Science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66" b="3166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Normalny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A8D031B-97BD-BD59-5FD2-F1794E49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7"/>
          <a:stretch/>
        </p:blipFill>
        <p:spPr>
          <a:xfrm>
            <a:off x="1680127" y="2317136"/>
            <a:ext cx="8831746" cy="29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Normalnego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047702-EA9F-3BFC-8EA8-46723E8E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17" y="2206759"/>
            <a:ext cx="515156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Skośny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FF3CEA-87E1-3321-AC27-CD16D6D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008287" y="2322189"/>
            <a:ext cx="8175425" cy="2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3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Wizualizacja Rozkładu Skośnego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911008B-7462-35B5-B103-4C5FFE1F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2237242"/>
            <a:ext cx="5319221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0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b="1" dirty="0"/>
              <a:t>Przykład: Rozkład dwumodalny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AA872B7-8957-5F44-61E0-8824A74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4"/>
          <a:stretch/>
        </p:blipFill>
        <p:spPr>
          <a:xfrm>
            <a:off x="1432757" y="2159219"/>
            <a:ext cx="9326485" cy="253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Wizualizacja Rozkładu Dwumodalny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9D84250-A020-4934-64FA-5117C613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48" y="2229621"/>
            <a:ext cx="5349704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5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W tej sekcji skupimy się na kilku kluczowych elementach języka </a:t>
            </a:r>
            <a:r>
              <a:rPr lang="pl-PL" dirty="0" err="1"/>
              <a:t>Python</a:t>
            </a:r>
            <a:r>
              <a:rPr lang="pl-PL" dirty="0"/>
              <a:t>, które są istotne w kontekście analizy danych i programowania w obszarze Data Science.</a:t>
            </a:r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just">
              <a:buNone/>
            </a:pPr>
            <a:endParaRPr lang="pl-PL" sz="1050" dirty="0"/>
          </a:p>
          <a:p>
            <a:pPr marL="0" indent="0" algn="r">
              <a:buNone/>
            </a:pPr>
            <a:r>
              <a:rPr lang="pl-PL" sz="1050" dirty="0"/>
              <a:t>GPL, https://commons.wikimedia.org/w/index.php?curid=34991651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7F56767-61F0-38A2-257E-6C01AF2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974" y="2842263"/>
            <a:ext cx="2962052" cy="32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Różnica między metodą a funkcją w </a:t>
            </a:r>
            <a:r>
              <a:rPr lang="pl-PL" dirty="0" err="1"/>
              <a:t>Pythonie</a:t>
            </a:r>
            <a:r>
              <a:rPr lang="pl-PL" dirty="0"/>
              <a:t> dotyczy przede wszystkim kontekstu, w którym są one używane:</a:t>
            </a:r>
          </a:p>
        </p:txBody>
      </p:sp>
      <p:pic>
        <p:nvPicPr>
          <p:cNvPr id="4" name="Grafika 3" descr="Strzałka liniowa — prosta">
            <a:extLst>
              <a:ext uri="{FF2B5EF4-FFF2-40B4-BE49-F238E27FC236}">
                <a16:creationId xmlns:a16="http://schemas.microsoft.com/office/drawing/2014/main" id="{BB37CBDF-C78E-550F-6E58-3AF57B35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1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Metoda: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jest funkcją, która jest związana z konkretnym obiektem lub typem danych.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Jest wywoływana na rzecz konkretnego obiektu przy użyciu notacji kropkowej (.).</a:t>
            </a:r>
          </a:p>
          <a:p>
            <a:pPr lvl="1" algn="just"/>
            <a:r>
              <a:rPr lang="pl-PL" sz="2000" dirty="0">
                <a:solidFill>
                  <a:schemeClr val="bg2"/>
                </a:solidFill>
              </a:rPr>
              <a:t>Metoda może mieć dostęp do danych zawartych w obiekcie, na którym jest wywoływana, za pomocą argumentu </a:t>
            </a:r>
            <a:r>
              <a:rPr lang="pl-PL" sz="2000" dirty="0" err="1">
                <a:solidFill>
                  <a:schemeClr val="bg2"/>
                </a:solidFill>
              </a:rPr>
              <a:t>self</a:t>
            </a:r>
            <a:r>
              <a:rPr lang="pl-PL" sz="2000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metody jest .</a:t>
            </a:r>
            <a:r>
              <a:rPr lang="pl-PL" sz="2000" dirty="0" err="1"/>
              <a:t>append</a:t>
            </a:r>
            <a:r>
              <a:rPr lang="pl-PL" sz="2000" dirty="0"/>
              <a:t>() dla list, która dodaje element do listy, lub .</a:t>
            </a:r>
            <a:r>
              <a:rPr lang="pl-PL" sz="2000" dirty="0" err="1"/>
              <a:t>capitalize</a:t>
            </a:r>
            <a:r>
              <a:rPr lang="pl-PL" sz="2000" dirty="0"/>
              <a:t>() dla łańcuchów, która zmienia pierwszą literę na wielką.</a:t>
            </a:r>
          </a:p>
        </p:txBody>
      </p:sp>
    </p:spTree>
    <p:extLst>
      <p:ext uri="{BB962C8B-B14F-4D97-AF65-F5344CB8AC3E}">
        <p14:creationId xmlns:p14="http://schemas.microsoft.com/office/powerpoint/2010/main" val="3137888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Podstawy statystyki – podstawowe miary rozkładu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/>
              <a:t>Funkcja:</a:t>
            </a:r>
          </a:p>
          <a:p>
            <a:pPr lvl="1" algn="just"/>
            <a:r>
              <a:rPr lang="pl-PL" sz="2000" dirty="0"/>
              <a:t>Funkcja jest blokiem kodu, który wykonuje określone zadanie i może być wywoływany z dowolnego miejsca w programie.</a:t>
            </a:r>
          </a:p>
          <a:p>
            <a:pPr lvl="1" algn="just"/>
            <a:r>
              <a:rPr lang="pl-PL" sz="2000" dirty="0"/>
              <a:t>Nie jest związana z konkretnym obiektem ani typem danych.</a:t>
            </a:r>
          </a:p>
          <a:p>
            <a:pPr lvl="1" algn="just"/>
            <a:r>
              <a:rPr lang="pl-PL" sz="2000" dirty="0"/>
              <a:t>Funkcje są definiowane przy użyciu słowa kluczowego def i mogą przyjmować argumenty.</a:t>
            </a:r>
          </a:p>
          <a:p>
            <a:pPr marL="0" indent="0" algn="just">
              <a:buNone/>
            </a:pPr>
            <a:endParaRPr lang="pl-PL" sz="2000" dirty="0"/>
          </a:p>
          <a:p>
            <a:pPr marL="0" indent="0" algn="just">
              <a:buNone/>
            </a:pPr>
            <a:r>
              <a:rPr lang="pl-PL" sz="2000" dirty="0"/>
              <a:t>Przykładem funkcji jest </a:t>
            </a:r>
            <a:r>
              <a:rPr lang="pl-PL" sz="2000" dirty="0" err="1"/>
              <a:t>print</a:t>
            </a:r>
            <a:r>
              <a:rPr lang="pl-PL" sz="2000" dirty="0"/>
              <a:t>(), która wypisuje wartość na standardowe wyjście, lub len(), która zwraca długość obiektu.</a:t>
            </a:r>
          </a:p>
          <a:p>
            <a:pPr marL="0" indent="0" algn="just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47220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AI </a:t>
            </a:r>
            <a:r>
              <a:rPr lang="pl-PL" dirty="0" err="1"/>
              <a:t>Enabled</a:t>
            </a:r>
            <a:r>
              <a:rPr lang="pl-PL" dirty="0"/>
              <a:t> Automation Developer</a:t>
            </a:r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221DE51B-3A15-897D-1543-1FD7234E70D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166" b="3166"/>
          <a:stretch/>
        </p:blipFill>
        <p:spPr>
          <a:xfrm>
            <a:off x="5052795" y="1007388"/>
            <a:ext cx="2086411" cy="2086411"/>
          </a:xfrm>
        </p:spPr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Paweł Goleń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/>
              <a:t>W skrócie, metoda jest specjalnym rodzajem funkcji, która jest związana z konkretnym obiektem, podczas gdy funkcja jest niezależnym blokiem kodu, który może być wywoływany w dowolnym kontekście.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Metody mają dostęp do danych obiektu, na którym są wywoływane, podczas gdy funkcje nie mają takiego dostępu, chyba że dane są przekazywane jako argumenty.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1918169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Podstawowe Typy i Struktury Danych</a:t>
            </a:r>
          </a:p>
          <a:p>
            <a:pPr marL="457200" indent="-457200" algn="just">
              <a:buAutoNum type="arabicPeriod"/>
            </a:pPr>
            <a:endParaRPr lang="pl-PL" dirty="0"/>
          </a:p>
          <a:p>
            <a:pPr lvl="1" algn="just"/>
            <a:r>
              <a:rPr lang="pl-PL" dirty="0"/>
              <a:t>Liczby całkowite (</a:t>
            </a:r>
            <a:r>
              <a:rPr lang="pl-PL" dirty="0" err="1"/>
              <a:t>int</a:t>
            </a:r>
            <a:r>
              <a:rPr lang="pl-PL" dirty="0"/>
              <a:t>) i liczby zmiennoprzecinkowe (</a:t>
            </a:r>
            <a:r>
              <a:rPr lang="pl-PL" dirty="0" err="1"/>
              <a:t>float</a:t>
            </a:r>
            <a:r>
              <a:rPr lang="pl-PL" dirty="0"/>
              <a:t>):</a:t>
            </a:r>
          </a:p>
          <a:p>
            <a:pPr lvl="2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D9BF71-10D6-2065-2B5C-59AA049C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2"/>
          <a:stretch/>
        </p:blipFill>
        <p:spPr>
          <a:xfrm>
            <a:off x="4357951" y="4077072"/>
            <a:ext cx="3476097" cy="17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Napisy (</a:t>
            </a:r>
            <a:r>
              <a:rPr lang="pl-PL" dirty="0" err="1"/>
              <a:t>str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E9D385F-1B77-70A4-723C-C3A553F4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5"/>
          <a:stretch/>
        </p:blipFill>
        <p:spPr>
          <a:xfrm>
            <a:off x="3755055" y="4424826"/>
            <a:ext cx="4681890" cy="13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Listy:</a:t>
            </a:r>
          </a:p>
          <a:p>
            <a:pPr lvl="1" algn="just"/>
            <a:r>
              <a:rPr lang="pl-PL" dirty="0"/>
              <a:t>Przykład:</a:t>
            </a:r>
          </a:p>
          <a:p>
            <a:pPr marL="0" indent="0" algn="just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54467A-9D39-45DE-1305-986ECC43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/>
          <a:stretch/>
        </p:blipFill>
        <p:spPr>
          <a:xfrm>
            <a:off x="3543672" y="3789040"/>
            <a:ext cx="5104655" cy="15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8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Krotki</a:t>
            </a:r>
            <a:r>
              <a:rPr lang="pl-PL" dirty="0"/>
              <a:t> (</a:t>
            </a:r>
            <a:r>
              <a:rPr lang="pl-PL" dirty="0" err="1"/>
              <a:t>tuple</a:t>
            </a:r>
            <a:r>
              <a:rPr lang="pl-PL" dirty="0"/>
              <a:t>):</a:t>
            </a: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0EDD81F-F2B2-662F-753E-FE8E22B9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72"/>
          <a:stretch/>
        </p:blipFill>
        <p:spPr>
          <a:xfrm>
            <a:off x="3673742" y="3789040"/>
            <a:ext cx="4844515" cy="14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Przypomnienie podstawowych typów i struktur danych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Słowniki (</a:t>
            </a:r>
            <a:r>
              <a:rPr lang="pl-PL" dirty="0" err="1"/>
              <a:t>dict</a:t>
            </a:r>
            <a:r>
              <a:rPr lang="pl-PL" dirty="0"/>
              <a:t>):</a:t>
            </a:r>
          </a:p>
          <a:p>
            <a:pPr lvl="1" algn="just"/>
            <a:r>
              <a:rPr lang="pl-PL" dirty="0"/>
              <a:t>Przykład: Tworzenie słownika, dodawanie kucza, zmiana wartości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03A97-2F14-F517-CAD9-9631F9D4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833392"/>
            <a:ext cx="4691651" cy="153982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25844D8-87B1-3AAC-6762-E02DB163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34"/>
          <a:stretch/>
        </p:blipFill>
        <p:spPr>
          <a:xfrm>
            <a:off x="1919536" y="3783420"/>
            <a:ext cx="3564802" cy="1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9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457200" lvl="2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Indeksowanie:</a:t>
            </a:r>
          </a:p>
          <a:p>
            <a:pPr marL="914400" lvl="3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Indeksowanie w </a:t>
            </a:r>
            <a:r>
              <a:rPr lang="pl-PL" dirty="0" err="1">
                <a:solidFill>
                  <a:schemeClr val="bg2"/>
                </a:solidFill>
              </a:rPr>
              <a:t>Pythonie</a:t>
            </a:r>
            <a:r>
              <a:rPr lang="pl-PL" dirty="0">
                <a:solidFill>
                  <a:schemeClr val="bg2"/>
                </a:solidFill>
              </a:rPr>
              <a:t> zaczyna się od 0.</a:t>
            </a:r>
          </a:p>
          <a:p>
            <a:pPr marL="1143000" lvl="3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Grafika 3" descr="Syrena">
            <a:extLst>
              <a:ext uri="{FF2B5EF4-FFF2-40B4-BE49-F238E27FC236}">
                <a16:creationId xmlns:a16="http://schemas.microsoft.com/office/drawing/2014/main" id="{42F9C10A-818C-ECCA-29B0-B3254301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9656" y="3068960"/>
            <a:ext cx="512197" cy="512197"/>
          </a:xfrm>
          <a:prstGeom prst="rect">
            <a:avLst/>
          </a:prstGeom>
        </p:spPr>
      </p:pic>
      <p:pic>
        <p:nvPicPr>
          <p:cNvPr id="5" name="Grafika 4" descr="Syrena">
            <a:extLst>
              <a:ext uri="{FF2B5EF4-FFF2-40B4-BE49-F238E27FC236}">
                <a16:creationId xmlns:a16="http://schemas.microsoft.com/office/drawing/2014/main" id="{D2482C00-7BFB-BCBC-30EC-683B8830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0376" y="3045612"/>
            <a:ext cx="512197" cy="512197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92A5E73-A3F2-2DDC-CD16-6F54B6EE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2"/>
          <a:stretch/>
        </p:blipFill>
        <p:spPr>
          <a:xfrm>
            <a:off x="2284872" y="4700340"/>
            <a:ext cx="7622255" cy="13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9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 err="1"/>
              <a:t>Slicing</a:t>
            </a:r>
            <a:r>
              <a:rPr lang="pl-PL" dirty="0"/>
              <a:t>:</a:t>
            </a:r>
          </a:p>
          <a:p>
            <a:pPr marL="457200" lvl="1" indent="0" algn="ctr">
              <a:buNone/>
            </a:pPr>
            <a:r>
              <a:rPr lang="pl-PL" dirty="0"/>
              <a:t>Pozwala na pobieranie fragmentów listy lub napisu.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DE719E1-27E8-6BD2-59AF-7D8D5B4B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8"/>
          <a:stretch/>
        </p:blipFill>
        <p:spPr>
          <a:xfrm>
            <a:off x="2490786" y="4179102"/>
            <a:ext cx="7210428" cy="11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3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Indeksowanie, </a:t>
            </a:r>
            <a:r>
              <a:rPr lang="pl-PL" dirty="0" err="1"/>
              <a:t>Slicing</a:t>
            </a:r>
            <a:r>
              <a:rPr lang="pl-PL" dirty="0"/>
              <a:t> i Iteracja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Iteracja:</a:t>
            </a:r>
          </a:p>
          <a:p>
            <a:pPr lvl="1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6EA1956-8AC7-56BC-5DDC-291B7F34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/>
          <a:stretch/>
        </p:blipFill>
        <p:spPr>
          <a:xfrm>
            <a:off x="4433620" y="3382815"/>
            <a:ext cx="3324759" cy="27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7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Funkcje, Funkcje Anonimowe (Lambda)</a:t>
            </a:r>
          </a:p>
          <a:p>
            <a:pPr marL="0" indent="0" algn="just">
              <a:buNone/>
            </a:pPr>
            <a:endParaRPr lang="pl-PL" dirty="0"/>
          </a:p>
          <a:p>
            <a:pPr algn="just"/>
            <a:r>
              <a:rPr lang="pl-PL" dirty="0"/>
              <a:t>Definiowanie Funkcji: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5F6752-EF66-B83A-EFC5-A9C68C0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0"/>
          <a:stretch/>
        </p:blipFill>
        <p:spPr>
          <a:xfrm>
            <a:off x="4669215" y="3789040"/>
            <a:ext cx="2853570" cy="21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– wybrane elementy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Podstawy statystyki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Wizualizacja w </a:t>
            </a:r>
            <a:r>
              <a:rPr lang="pl-PL" dirty="0" err="1"/>
              <a:t>Matplotlib</a:t>
            </a:r>
            <a:r>
              <a:rPr lang="pl-PL" dirty="0"/>
              <a:t> </a:t>
            </a:r>
            <a:r>
              <a:rPr lang="pl-PL" dirty="0" err="1"/>
              <a:t>Seaborn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2</a:t>
            </a:r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1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algn="just"/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Lambda, jest jednolinijkową, anonimową funkcją. Nie jest skomplikowana. Jest to funkcja która nie ma nazwy. Poprzez użycie słowa kluczowego 'lambda’ informujemy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, że właśnie taką anonimową funkcję chcemy utworzyć. Następnie podajemy listę parametrów, które chcemy aby przyjmowała, używamy „:”, oraz definiujemy jej zawartość.</a:t>
            </a:r>
          </a:p>
          <a:p>
            <a:pPr lvl="1" algn="just"/>
            <a:endParaRPr lang="pl-PL" dirty="0">
              <a:solidFill>
                <a:schemeClr val="bg2"/>
              </a:solidFill>
            </a:endParaRPr>
          </a:p>
          <a:p>
            <a:pPr algn="just"/>
            <a:r>
              <a:rPr lang="pl-PL" dirty="0">
                <a:solidFill>
                  <a:schemeClr val="bg2"/>
                </a:solidFill>
              </a:rPr>
              <a:t>W przeciwieństwie do poprzednich funkcji funkcja lambda nie jest funkcją wyższego rzędu, aby definiować funkcje „na stałe”. Służy do wykorzystania ad hoc i do ułatwienia sobie życia. Jeżeli natomiast przypiszemy funkcję do zmiennej, tak jak w przykładzie będziemy mogli się do niej później odwołać.</a:t>
            </a:r>
          </a:p>
        </p:txBody>
      </p:sp>
    </p:spTree>
    <p:extLst>
      <p:ext uri="{BB962C8B-B14F-4D97-AF65-F5344CB8AC3E}">
        <p14:creationId xmlns:p14="http://schemas.microsoft.com/office/powerpoint/2010/main" val="35580179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Anonimowa (Lambda):</a:t>
            </a:r>
          </a:p>
          <a:p>
            <a:pPr lvl="1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F87F2D2-3922-F950-FE84-114EF920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1"/>
          <a:stretch/>
        </p:blipFill>
        <p:spPr>
          <a:xfrm>
            <a:off x="4480450" y="2353568"/>
            <a:ext cx="323110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34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List </a:t>
            </a:r>
            <a:r>
              <a:rPr lang="pl-PL" dirty="0" err="1"/>
              <a:t>Comprehension</a:t>
            </a:r>
            <a:endParaRPr lang="pl-PL" dirty="0"/>
          </a:p>
          <a:p>
            <a:pPr marL="342900" lvl="1" indent="-342900"/>
            <a:r>
              <a:rPr lang="pl-PL" dirty="0">
                <a:solidFill>
                  <a:schemeClr val="bg2"/>
                </a:solidFill>
              </a:rPr>
              <a:t>Umożliwia zwięzłe tworzenie list w jednej linii.</a:t>
            </a:r>
          </a:p>
          <a:p>
            <a:pPr marL="800100" lvl="3" indent="-342900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3A10068-4B32-E536-9299-CE8EAA5B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95"/>
          <a:stretch/>
        </p:blipFill>
        <p:spPr>
          <a:xfrm>
            <a:off x="3919421" y="3789040"/>
            <a:ext cx="4353157" cy="20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matematyczne:</a:t>
            </a:r>
          </a:p>
          <a:p>
            <a:pPr lvl="1"/>
            <a:r>
              <a:rPr lang="pl-PL" dirty="0" err="1"/>
              <a:t>abs</a:t>
            </a:r>
            <a:r>
              <a:rPr lang="pl-PL" dirty="0"/>
              <a:t>(), </a:t>
            </a:r>
            <a:r>
              <a:rPr lang="pl-PL" dirty="0" err="1"/>
              <a:t>round</a:t>
            </a:r>
            <a:r>
              <a:rPr lang="pl-PL" dirty="0"/>
              <a:t>(), max(), min(), sum()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tekstowe:</a:t>
            </a:r>
          </a:p>
          <a:p>
            <a:pPr lvl="1"/>
            <a:r>
              <a:rPr lang="pl-PL" dirty="0"/>
              <a:t>len(), </a:t>
            </a:r>
            <a:r>
              <a:rPr lang="pl-PL" dirty="0" err="1"/>
              <a:t>str</a:t>
            </a:r>
            <a:r>
              <a:rPr lang="pl-PL" dirty="0"/>
              <a:t>(), </a:t>
            </a:r>
            <a:r>
              <a:rPr lang="pl-PL" dirty="0" err="1"/>
              <a:t>upper</a:t>
            </a:r>
            <a:r>
              <a:rPr lang="pl-PL" dirty="0"/>
              <a:t>(), </a:t>
            </a:r>
            <a:r>
              <a:rPr lang="pl-PL" dirty="0" err="1"/>
              <a:t>lower</a:t>
            </a:r>
            <a:r>
              <a:rPr lang="pl-PL" dirty="0"/>
              <a:t>(), </a:t>
            </a:r>
            <a:r>
              <a:rPr lang="pl-PL" dirty="0" err="1"/>
              <a:t>startswith</a:t>
            </a:r>
            <a:r>
              <a:rPr lang="pl-PL" dirty="0"/>
              <a:t>(), </a:t>
            </a:r>
            <a:r>
              <a:rPr lang="pl-PL" dirty="0" err="1"/>
              <a:t>endswith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27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Statystyczne, </a:t>
            </a:r>
            <a:r>
              <a:rPr lang="pl-PL" b="1" dirty="0"/>
              <a:t>należy zrobić import </a:t>
            </a:r>
            <a:r>
              <a:rPr lang="pl-PL" b="1" dirty="0" err="1"/>
              <a:t>statistics</a:t>
            </a:r>
            <a:r>
              <a:rPr lang="pl-PL" dirty="0"/>
              <a:t>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mean</a:t>
            </a:r>
            <a:r>
              <a:rPr lang="pl-PL" dirty="0">
                <a:solidFill>
                  <a:schemeClr val="bg2"/>
                </a:solidFill>
              </a:rPr>
              <a:t>(), median(), </a:t>
            </a:r>
            <a:r>
              <a:rPr lang="pl-PL" dirty="0" err="1">
                <a:solidFill>
                  <a:schemeClr val="bg2"/>
                </a:solidFill>
              </a:rPr>
              <a:t>mode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stdev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  <a:p>
            <a:pPr marL="0" indent="0" algn="l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Funkcje Data i Czas:</a:t>
            </a:r>
          </a:p>
          <a:p>
            <a:pPr marL="685800" lvl="2"/>
            <a:r>
              <a:rPr lang="pl-PL" dirty="0" err="1">
                <a:solidFill>
                  <a:schemeClr val="bg2"/>
                </a:solidFill>
              </a:rPr>
              <a:t>datetime.now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strftime</a:t>
            </a:r>
            <a:r>
              <a:rPr lang="pl-PL" dirty="0">
                <a:solidFill>
                  <a:schemeClr val="bg2"/>
                </a:solidFill>
              </a:rPr>
              <a:t>(),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4425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457200" lvl="1" indent="0" algn="ctr">
              <a:buNone/>
            </a:pPr>
            <a:r>
              <a:rPr lang="pl-PL" dirty="0"/>
              <a:t>Funkcje Data i Czas:</a:t>
            </a:r>
          </a:p>
          <a:p>
            <a:pPr marL="914400" lvl="2" indent="0" algn="just">
              <a:buNone/>
            </a:pPr>
            <a:r>
              <a:rPr lang="pl-PL" dirty="0"/>
              <a:t>Dlaczego importujemy najpierw z from </a:t>
            </a:r>
            <a:r>
              <a:rPr lang="pl-PL" dirty="0" err="1"/>
              <a:t>datetime</a:t>
            </a:r>
            <a:r>
              <a:rPr lang="pl-PL" dirty="0"/>
              <a:t> a później import </a:t>
            </a:r>
            <a:r>
              <a:rPr lang="pl-PL" dirty="0" err="1"/>
              <a:t>datetime</a:t>
            </a:r>
            <a:r>
              <a:rPr lang="pl-PL" dirty="0"/>
              <a:t>?</a:t>
            </a:r>
          </a:p>
          <a:p>
            <a:pPr marL="914400" lvl="2" indent="0" algn="just">
              <a:buNone/>
            </a:pPr>
            <a:endParaRPr lang="pl-PL" dirty="0"/>
          </a:p>
          <a:p>
            <a:pPr algn="just"/>
            <a:r>
              <a:rPr lang="pl-PL" dirty="0"/>
              <a:t>Moduł </a:t>
            </a:r>
            <a:r>
              <a:rPr lang="pl-PL" dirty="0" err="1"/>
              <a:t>datetime</a:t>
            </a:r>
            <a:r>
              <a:rPr lang="pl-PL" dirty="0"/>
              <a:t> zawiera głównie jedną klasę o nazwie </a:t>
            </a:r>
            <a:r>
              <a:rPr lang="pl-PL" dirty="0" err="1"/>
              <a:t>datetime</a:t>
            </a:r>
            <a:r>
              <a:rPr lang="pl-PL" dirty="0"/>
              <a:t>, która jest powszechnie używana.</a:t>
            </a:r>
          </a:p>
          <a:p>
            <a:pPr algn="just"/>
            <a:r>
              <a:rPr lang="pl-PL" dirty="0"/>
              <a:t>Importując jedynie tę klasę za pomocą from </a:t>
            </a:r>
            <a:r>
              <a:rPr lang="pl-PL" dirty="0" err="1"/>
              <a:t>datetime</a:t>
            </a:r>
            <a:r>
              <a:rPr lang="pl-PL" dirty="0"/>
              <a:t> import </a:t>
            </a:r>
            <a:r>
              <a:rPr lang="pl-PL" dirty="0" err="1"/>
              <a:t>datetime</a:t>
            </a:r>
            <a:r>
              <a:rPr lang="pl-PL" dirty="0"/>
              <a:t>, można bezpośrednio odwoływać się do niej bez konieczności używania prefiksu nazwy modułu.</a:t>
            </a:r>
          </a:p>
          <a:p>
            <a:pPr algn="just"/>
            <a:r>
              <a:rPr lang="pl-PL" dirty="0"/>
              <a:t>Użycie </a:t>
            </a:r>
            <a:r>
              <a:rPr lang="pl-PL" dirty="0" err="1"/>
              <a:t>datetime.now</a:t>
            </a:r>
            <a:r>
              <a:rPr lang="pl-PL" dirty="0"/>
              <a:t>() jest bardziej zwięzłe niż </a:t>
            </a:r>
            <a:r>
              <a:rPr lang="pl-PL" dirty="0" err="1"/>
              <a:t>datetime.datetime.now</a:t>
            </a:r>
            <a:r>
              <a:rPr lang="pl-PL" dirty="0"/>
              <a:t>(), co poprawia czytelność kodu.</a:t>
            </a:r>
          </a:p>
        </p:txBody>
      </p:sp>
    </p:spTree>
    <p:extLst>
      <p:ext uri="{BB962C8B-B14F-4D97-AF65-F5344CB8AC3E}">
        <p14:creationId xmlns:p14="http://schemas.microsoft.com/office/powerpoint/2010/main" val="2962726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sz="2500" dirty="0">
                <a:solidFill>
                  <a:schemeClr val="bg2"/>
                </a:solidFill>
              </a:rPr>
              <a:t>W wielu przypadkach importowanie tylko potrzebnej klasy za pomocą from ... import ... jest bardziej praktyczne, ponieważ ogranicza ilość pisania kodu i poprawia czytelność. Jednakże, w niektórych sytuacjach, zwłaszcza gdy moduł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 zawiera więcej niż jedną interesującą klasę lub funkcję, można zdecydować się na import całego modułu import </a:t>
            </a:r>
            <a:r>
              <a:rPr lang="pl-PL" sz="2500" dirty="0" err="1">
                <a:solidFill>
                  <a:schemeClr val="bg2"/>
                </a:solidFill>
              </a:rPr>
              <a:t>datetime</a:t>
            </a:r>
            <a:r>
              <a:rPr lang="pl-PL" sz="25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993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matematyczne: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50F2E99-AD27-B063-C7CA-9831F01B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2"/>
          <a:stretch/>
        </p:blipFill>
        <p:spPr>
          <a:xfrm>
            <a:off x="2639616" y="2663457"/>
            <a:ext cx="6912768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726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tekstowe: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1236294-A929-7E74-5AE8-03C735F6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12"/>
          <a:stretch/>
        </p:blipFill>
        <p:spPr>
          <a:xfrm>
            <a:off x="3150772" y="2060848"/>
            <a:ext cx="58904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82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indent="0" algn="just">
              <a:buNone/>
            </a:pPr>
            <a:r>
              <a:rPr lang="pl-PL" dirty="0"/>
              <a:t>Funkcje statystyczne:</a:t>
            </a:r>
          </a:p>
          <a:p>
            <a:pPr lvl="1" algn="just"/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C77F731-8440-A1F8-61F5-31F99D04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0"/>
          <a:stretch/>
        </p:blipFill>
        <p:spPr>
          <a:xfrm>
            <a:off x="2081146" y="2996715"/>
            <a:ext cx="802970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13373-94A2-4AC0-427E-8CD79127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Szkolenia zdalne - Reakcje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20CB3397-1251-A731-4260-7A52FAC1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2492896"/>
            <a:ext cx="4719766" cy="2825750"/>
          </a:xfr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943ADF40-266E-30B0-1471-E77E05C9BE4C}"/>
              </a:ext>
            </a:extLst>
          </p:cNvPr>
          <p:cNvCxnSpPr>
            <a:cxnSpLocks/>
          </p:cNvCxnSpPr>
          <p:nvPr/>
        </p:nvCxnSpPr>
        <p:spPr>
          <a:xfrm flipH="1" flipV="1">
            <a:off x="3359696" y="5085184"/>
            <a:ext cx="1117798" cy="9533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1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Wybrane funkcje wbudowane</a:t>
            </a:r>
          </a:p>
          <a:p>
            <a:pPr marL="0" lvl="1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</a:t>
            </a:r>
          </a:p>
          <a:p>
            <a:pPr marL="800100" lvl="3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  <a:p>
            <a:pPr marL="914400" lvl="4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(ze względu na ograniczone miejsce, przykłady na kolejnym slajdzie)</a:t>
            </a:r>
          </a:p>
        </p:txBody>
      </p:sp>
    </p:spTree>
    <p:extLst>
      <p:ext uri="{BB962C8B-B14F-4D97-AF65-F5344CB8AC3E}">
        <p14:creationId xmlns:p14="http://schemas.microsoft.com/office/powerpoint/2010/main" val="229121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Strftime</a:t>
            </a:r>
            <a:r>
              <a:rPr lang="pl-PL" dirty="0"/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E4356B-1631-0E67-A74A-3F798FF6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2"/>
          <a:stretch/>
        </p:blipFill>
        <p:spPr>
          <a:xfrm>
            <a:off x="2378621" y="1916832"/>
            <a:ext cx="743475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>
                <a:solidFill>
                  <a:schemeClr val="bg2"/>
                </a:solidFill>
              </a:rPr>
              <a:t>Funkcje data/czas: </a:t>
            </a:r>
            <a:r>
              <a:rPr lang="pl-PL" dirty="0" err="1">
                <a:solidFill>
                  <a:schemeClr val="bg2"/>
                </a:solidFill>
              </a:rPr>
              <a:t>Strptime</a:t>
            </a:r>
            <a:r>
              <a:rPr lang="pl-PL" dirty="0">
                <a:solidFill>
                  <a:schemeClr val="bg2"/>
                </a:solidFill>
              </a:rPr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BA5282-1531-B230-3C10-05F38004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1"/>
          <a:stretch/>
        </p:blipFill>
        <p:spPr>
          <a:xfrm>
            <a:off x="2940107" y="2276872"/>
            <a:ext cx="6311786" cy="39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1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Funkcje data/czas: </a:t>
            </a:r>
            <a:r>
              <a:rPr lang="pl-PL" dirty="0" err="1"/>
              <a:t>Strptime</a:t>
            </a:r>
            <a:r>
              <a:rPr lang="pl-PL" dirty="0"/>
              <a:t>()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749B36-1F6D-EF3A-DEF4-3C3701C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5" t="4274"/>
          <a:stretch/>
        </p:blipFill>
        <p:spPr>
          <a:xfrm>
            <a:off x="2757837" y="2281576"/>
            <a:ext cx="6676326" cy="3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0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Pętla </a:t>
            </a:r>
            <a:r>
              <a:rPr lang="pl-PL" dirty="0" err="1"/>
              <a:t>While</a:t>
            </a:r>
            <a:r>
              <a:rPr lang="pl-PL" dirty="0"/>
              <a:t>:</a:t>
            </a:r>
          </a:p>
          <a:p>
            <a:pPr marL="800100" lvl="3" indent="-342900" algn="just"/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660EE7-D3E0-07B0-7689-F8EBC027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97"/>
          <a:stretch/>
        </p:blipFill>
        <p:spPr>
          <a:xfrm>
            <a:off x="4171925" y="2847738"/>
            <a:ext cx="3848150" cy="32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05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Pętla For: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07BB07-F5BE-D81A-9104-3E1CE491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76"/>
          <a:stretch/>
        </p:blipFill>
        <p:spPr>
          <a:xfrm>
            <a:off x="4129768" y="3140968"/>
            <a:ext cx="3932463" cy="32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94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Kontrola Przepływu</a:t>
            </a:r>
          </a:p>
          <a:p>
            <a:pPr marL="342900" lvl="2" indent="-342900" algn="just"/>
            <a:r>
              <a:rPr lang="pl-PL" dirty="0"/>
              <a:t>Instrukcje Warunkowe (</a:t>
            </a:r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elif</a:t>
            </a:r>
            <a:r>
              <a:rPr lang="pl-PL" dirty="0"/>
              <a:t>, </a:t>
            </a:r>
            <a:r>
              <a:rPr lang="pl-PL" dirty="0" err="1"/>
              <a:t>else</a:t>
            </a:r>
            <a:r>
              <a:rPr lang="pl-PL" dirty="0"/>
              <a:t>):</a:t>
            </a:r>
          </a:p>
          <a:p>
            <a:pPr marL="800100" lvl="3" indent="-342900" algn="just"/>
            <a:r>
              <a:rPr lang="pl-PL" dirty="0"/>
              <a:t>Przykład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6E550-8690-6F77-95AE-AE0FCE72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9"/>
          <a:stretch/>
        </p:blipFill>
        <p:spPr>
          <a:xfrm>
            <a:off x="3357181" y="2924944"/>
            <a:ext cx="5477638" cy="3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8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przydatnym narzędziem w </a:t>
            </a:r>
            <a:r>
              <a:rPr lang="pl-PL" dirty="0" err="1"/>
              <a:t>Pythonie</a:t>
            </a:r>
            <a:r>
              <a:rPr lang="pl-PL" dirty="0"/>
              <a:t>, pozwalającym na łatwe iterowanie przez elementy </a:t>
            </a:r>
            <a:r>
              <a:rPr lang="pl-PL" dirty="0" err="1"/>
              <a:t>iterowalnego</a:t>
            </a:r>
            <a:r>
              <a:rPr lang="pl-PL" dirty="0"/>
              <a:t> obiektu (np. listy, </a:t>
            </a:r>
            <a:r>
              <a:rPr lang="pl-PL" dirty="0" err="1"/>
              <a:t>krotki</a:t>
            </a:r>
            <a:r>
              <a:rPr lang="pl-PL" dirty="0"/>
              <a:t>) jednocześnie śledząc ich indeksy. Funkcja ta zwraca obiekt </a:t>
            </a:r>
            <a:r>
              <a:rPr lang="pl-PL" dirty="0" err="1"/>
              <a:t>enumeracyjny</a:t>
            </a:r>
            <a:r>
              <a:rPr lang="pl-PL" dirty="0"/>
              <a:t>, który składa się z pary (indeks, element) dla każdego elementu w oryginalnym obiekcie.</a:t>
            </a:r>
          </a:p>
        </p:txBody>
      </p:sp>
    </p:spTree>
    <p:extLst>
      <p:ext uri="{BB962C8B-B14F-4D97-AF65-F5344CB8AC3E}">
        <p14:creationId xmlns:p14="http://schemas.microsoft.com/office/powerpoint/2010/main" val="3971983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6070672-6A02-12A9-80D8-EFEC006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43"/>
          <a:stretch/>
        </p:blipFill>
        <p:spPr>
          <a:xfrm>
            <a:off x="2385498" y="2204864"/>
            <a:ext cx="7421004" cy="35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– dodatkowe wyjaśnienie:</a:t>
            </a:r>
            <a:endParaRPr lang="pl-PL" b="1" dirty="0"/>
          </a:p>
          <a:p>
            <a:pPr marL="457200" indent="-457200" algn="just">
              <a:buAutoNum type="arabicPeriod"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 err="1"/>
              <a:t>enumerate</a:t>
            </a:r>
            <a:r>
              <a:rPr lang="pl-PL" dirty="0"/>
              <a:t> jest przydatna zwłaszcza w przypadku, gdy potrzebujemy jednoczesnego dostępu do wartości i ich indeksów podczas iteracji przez obiekty </a:t>
            </a:r>
            <a:r>
              <a:rPr lang="pl-PL" dirty="0" err="1"/>
              <a:t>iterowalne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03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dirty="0"/>
              <a:t>Omówienie celów i zakresu szkolenia:</a:t>
            </a:r>
          </a:p>
          <a:p>
            <a:pPr algn="just"/>
            <a:endParaRPr lang="pl-PL" dirty="0"/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Celem tego szkolenia jest dostarczenie solidnych podstaw w zakresie analizy danych przy użyciu języka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. Po zakończeniu szkolenia uczestnik szkolenia będzie w stanie samodzielnie przeprowadzić analizę danych, korzystając z bibliotek takich jak </a:t>
            </a:r>
            <a:r>
              <a:rPr lang="pl-PL" dirty="0" err="1">
                <a:solidFill>
                  <a:schemeClr val="bg2"/>
                </a:solidFill>
              </a:rPr>
              <a:t>Pandas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, </a:t>
            </a:r>
            <a:r>
              <a:rPr lang="pl-PL" dirty="0" err="1">
                <a:solidFill>
                  <a:schemeClr val="bg2"/>
                </a:solidFill>
              </a:rPr>
              <a:t>Matplotlib</a:t>
            </a:r>
            <a:r>
              <a:rPr lang="pl-PL" dirty="0">
                <a:solidFill>
                  <a:schemeClr val="bg2"/>
                </a:solidFill>
              </a:rPr>
              <a:t> i </a:t>
            </a:r>
            <a:r>
              <a:rPr lang="pl-PL" dirty="0" err="1">
                <a:solidFill>
                  <a:schemeClr val="bg2"/>
                </a:solidFill>
              </a:rPr>
              <a:t>Seaborn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 marL="228600" lvl="1" algn="just"/>
            <a:endParaRPr lang="pl-PL" dirty="0">
              <a:solidFill>
                <a:schemeClr val="bg2"/>
              </a:solidFill>
            </a:endParaRPr>
          </a:p>
          <a:p>
            <a:pPr marL="685800" lvl="2" algn="just"/>
            <a:r>
              <a:rPr lang="pl-PL" dirty="0">
                <a:solidFill>
                  <a:schemeClr val="bg2"/>
                </a:solidFill>
              </a:rPr>
              <a:t>Zakres szkolenia obejmuje tematykę analizy danych, począwszy od podstaw statystyki, aż po zaawansowane techniki analizy danych. Praca będzie polegać na obcowaniu z rzeczywistymi danymi, tak aby zastosować zdobytą wiedzę w praktyce.</a:t>
            </a:r>
          </a:p>
        </p:txBody>
      </p:sp>
    </p:spTree>
    <p:extLst>
      <p:ext uri="{BB962C8B-B14F-4D97-AF65-F5344CB8AC3E}">
        <p14:creationId xmlns:p14="http://schemas.microsoft.com/office/powerpoint/2010/main" val="3014240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</a:t>
            </a:r>
            <a:r>
              <a:rPr lang="pl-PL" b="1" dirty="0"/>
              <a:t> zip</a:t>
            </a:r>
            <a:r>
              <a:rPr lang="pl-PL" dirty="0"/>
              <a:t> to wbudowana funkcja, która służy do łączenia dwóch lub więcej </a:t>
            </a:r>
            <a:r>
              <a:rPr lang="pl-PL" dirty="0" err="1"/>
              <a:t>iterowalnych</a:t>
            </a:r>
            <a:r>
              <a:rPr lang="pl-PL" dirty="0"/>
              <a:t> obiektów (na przykład list, krotek czy napisów) w </a:t>
            </a:r>
            <a:r>
              <a:rPr lang="pl-PL" dirty="0" err="1"/>
              <a:t>jednoiterowalny</a:t>
            </a:r>
            <a:r>
              <a:rPr lang="pl-PL" dirty="0"/>
              <a:t> obiekt. Każdy element wynikowego obiektu jest </a:t>
            </a:r>
            <a:r>
              <a:rPr lang="pl-PL" dirty="0" err="1"/>
              <a:t>tuplą</a:t>
            </a:r>
            <a:r>
              <a:rPr lang="pl-PL" dirty="0"/>
              <a:t>, zawierającą elementy na odpowiednich pozycjach z oryginalnych obiektów.</a:t>
            </a:r>
          </a:p>
        </p:txBody>
      </p:sp>
    </p:spTree>
    <p:extLst>
      <p:ext uri="{BB962C8B-B14F-4D97-AF65-F5344CB8AC3E}">
        <p14:creationId xmlns:p14="http://schemas.microsoft.com/office/powerpoint/2010/main" val="14330632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</a:t>
            </a:r>
          </a:p>
          <a:p>
            <a:pPr algn="just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7036598-152D-E16B-6D29-2A8BDB773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6" t="11024"/>
          <a:stretch/>
        </p:blipFill>
        <p:spPr>
          <a:xfrm>
            <a:off x="1750503" y="2132856"/>
            <a:ext cx="8690993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2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Podstawowe typy i struktura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– dodatkowe wyjaśnienie:</a:t>
            </a:r>
            <a:endParaRPr lang="pl-PL" b="1" dirty="0"/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r>
              <a:rPr lang="pl-PL" dirty="0"/>
              <a:t>Funkcja </a:t>
            </a:r>
            <a:r>
              <a:rPr lang="pl-PL" b="1" dirty="0"/>
              <a:t>zip</a:t>
            </a:r>
            <a:r>
              <a:rPr lang="pl-PL" dirty="0"/>
              <a:t> jest bardzo przydatna, gdy chcemy jednocześnie przeglądać elementy kilku </a:t>
            </a:r>
            <a:r>
              <a:rPr lang="pl-PL" dirty="0" err="1"/>
              <a:t>iterowalnych</a:t>
            </a:r>
            <a:r>
              <a:rPr lang="pl-PL" dirty="0"/>
              <a:t> obiektów. Pozwala to na eleganckie i zwięzłe operacje na danych, takie jak tworzenie słowników czy par krotek.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3130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A1A2BD-6583-FFB8-52B3-5274104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- Wybrane Elementy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B690A9-D45F-68C9-6E49-FA10A515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628800"/>
            <a:ext cx="3600400" cy="36004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4D88468-CDB0-210F-0523-7096AE298ABD}"/>
              </a:ext>
            </a:extLst>
          </p:cNvPr>
          <p:cNvSpPr txBox="1"/>
          <p:nvPr/>
        </p:nvSpPr>
        <p:spPr>
          <a:xfrm>
            <a:off x="1631504" y="5373216"/>
            <a:ext cx="8784976" cy="504056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ctr">
              <a:buNone/>
            </a:pPr>
            <a:r>
              <a:rPr lang="pl-PL" sz="2400" dirty="0"/>
              <a:t>Warsztat</a:t>
            </a:r>
          </a:p>
        </p:txBody>
      </p:sp>
    </p:spTree>
    <p:extLst>
      <p:ext uri="{BB962C8B-B14F-4D97-AF65-F5344CB8AC3E}">
        <p14:creationId xmlns:p14="http://schemas.microsoft.com/office/powerpoint/2010/main" val="1321503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0" indent="0" algn="just">
              <a:buNone/>
            </a:pPr>
            <a:endParaRPr lang="pl-PL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l-PL" dirty="0">
                <a:solidFill>
                  <a:schemeClr val="bg2"/>
                </a:solidFill>
              </a:rPr>
              <a:t>Tablice Jedno i Dwuwymiarowe 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oraz Podstawowe Operacje</a:t>
            </a:r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Omówienie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(</a:t>
            </a:r>
            <a:r>
              <a:rPr lang="pl-PL" dirty="0" err="1">
                <a:solidFill>
                  <a:schemeClr val="bg2"/>
                </a:solidFill>
              </a:rPr>
              <a:t>Numerical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) to biblioteka w języku </a:t>
            </a:r>
            <a:r>
              <a:rPr lang="pl-PL" dirty="0" err="1">
                <a:solidFill>
                  <a:schemeClr val="bg2"/>
                </a:solidFill>
              </a:rPr>
              <a:t>Python</a:t>
            </a:r>
            <a:r>
              <a:rPr lang="pl-PL" dirty="0">
                <a:solidFill>
                  <a:schemeClr val="bg2"/>
                </a:solidFill>
              </a:rPr>
              <a:t> dedykowana do pracy z operacjami numerycznymi. Jednym z kluczowych elementów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 są tablice, które umożliwiają efektywne wykonywanie operacji na danych numerycznych.</a:t>
            </a:r>
          </a:p>
          <a:p>
            <a:pPr marL="0" indent="0" algn="just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9987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E90DA4-DD09-F4BB-14C9-B16A17F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89"/>
          <a:stretch/>
        </p:blipFill>
        <p:spPr>
          <a:xfrm>
            <a:off x="3387413" y="1781140"/>
            <a:ext cx="5417173" cy="40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928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342900" lvl="1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Podstawowe operacje matematyczne</a:t>
            </a:r>
          </a:p>
        </p:txBody>
      </p:sp>
      <p:pic>
        <p:nvPicPr>
          <p:cNvPr id="3" name="Grafika 2" descr="Strzałka liniowa — prosta">
            <a:extLst>
              <a:ext uri="{FF2B5EF4-FFF2-40B4-BE49-F238E27FC236}">
                <a16:creationId xmlns:a16="http://schemas.microsoft.com/office/drawing/2014/main" id="{2D75B7EA-7C8D-E914-90B7-4BF6040D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3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47D9EB2-AB10-51A5-25FD-60AAF412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24"/>
          <a:stretch/>
        </p:blipFill>
        <p:spPr>
          <a:xfrm>
            <a:off x="3871062" y="1984732"/>
            <a:ext cx="4447553" cy="4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6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1AC5994D-A0CF-2D20-578C-D939C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214EA068-8044-5188-7BC7-85DC83B2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Analiza z </a:t>
            </a:r>
            <a:r>
              <a:rPr lang="pl-PL" dirty="0" err="1"/>
              <a:t>NumPy</a:t>
            </a:r>
            <a:endParaRPr lang="pl-PL" dirty="0"/>
          </a:p>
          <a:p>
            <a:pPr marL="800100" lvl="2" indent="-342900" algn="just"/>
            <a:endParaRPr lang="pl-PL" dirty="0">
              <a:solidFill>
                <a:schemeClr val="bg2"/>
              </a:solidFill>
            </a:endParaRPr>
          </a:p>
          <a:p>
            <a:pPr marL="342900" lvl="1" indent="-342900" algn="just"/>
            <a:r>
              <a:rPr lang="pl-PL" dirty="0">
                <a:solidFill>
                  <a:schemeClr val="bg2"/>
                </a:solidFill>
              </a:rPr>
              <a:t>Podstawowe Operacje na Tablicach </a:t>
            </a:r>
            <a:r>
              <a:rPr lang="pl-PL" dirty="0" err="1">
                <a:solidFill>
                  <a:schemeClr val="bg2"/>
                </a:solidFill>
              </a:rPr>
              <a:t>NumPy</a:t>
            </a:r>
            <a:r>
              <a:rPr lang="pl-PL" dirty="0">
                <a:solidFill>
                  <a:schemeClr val="bg2"/>
                </a:solidFill>
              </a:rPr>
              <a:t>:</a:t>
            </a:r>
          </a:p>
          <a:p>
            <a:pPr marL="800100" lvl="2" indent="-342900" algn="just"/>
            <a:r>
              <a:rPr lang="pl-PL" dirty="0">
                <a:solidFill>
                  <a:schemeClr val="bg2"/>
                </a:solidFill>
              </a:rPr>
              <a:t>Indeksowanie i Wycinanie:</a:t>
            </a:r>
          </a:p>
        </p:txBody>
      </p:sp>
      <p:pic>
        <p:nvPicPr>
          <p:cNvPr id="2" name="Grafika 1" descr="Strzałka liniowa — prosta">
            <a:extLst>
              <a:ext uri="{FF2B5EF4-FFF2-40B4-BE49-F238E27FC236}">
                <a16:creationId xmlns:a16="http://schemas.microsoft.com/office/drawing/2014/main" id="{6364F103-7E3A-FC53-F5A7-1FCBDD52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71964" y="5353488"/>
            <a:ext cx="648072" cy="8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09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z </a:t>
            </a:r>
            <a:r>
              <a:rPr lang="pl-PL" dirty="0" err="1"/>
              <a:t>NumPy</a:t>
            </a:r>
            <a:r>
              <a:rPr lang="pl-PL" dirty="0"/>
              <a:t> i </a:t>
            </a:r>
            <a:r>
              <a:rPr lang="pl-PL" dirty="0" err="1"/>
              <a:t>Pandas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Przykład: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3E3F6FD-ECCF-35FA-F281-E4FCE31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8"/>
          <a:stretch/>
        </p:blipFill>
        <p:spPr>
          <a:xfrm>
            <a:off x="2303404" y="2035656"/>
            <a:ext cx="7585192" cy="350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298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6355</TotalTime>
  <Words>6469</Words>
  <Application>Microsoft Office PowerPoint</Application>
  <PresentationFormat>Panoramiczny</PresentationFormat>
  <Paragraphs>891</Paragraphs>
  <Slides>196</Slides>
  <Notes>0</Notes>
  <HiddenSlides>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196</vt:i4>
      </vt:variant>
    </vt:vector>
  </HeadingPairs>
  <TitlesOfParts>
    <vt:vector size="220" baseType="lpstr">
      <vt:lpstr>Roboto</vt:lpstr>
      <vt:lpstr>Arial</vt:lpstr>
      <vt:lpstr>Roboto Slab</vt:lpstr>
      <vt:lpstr>Roboto Thin</vt:lpstr>
      <vt:lpstr>Wingdings</vt:lpstr>
      <vt:lpstr>Söhne</vt:lpstr>
      <vt:lpstr>Roboto Light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Zalecenia dla trenera podczas tworzenia prezentacji</vt:lpstr>
      <vt:lpstr>Identyfikacja Wizualna</vt:lpstr>
      <vt:lpstr>Wskazówki odnośnie fontu w prezentacji</vt:lpstr>
      <vt:lpstr>Kolorystyka</vt:lpstr>
      <vt:lpstr>Python w analizie danych</vt:lpstr>
      <vt:lpstr>Prezentacja programu PowerPoint</vt:lpstr>
      <vt:lpstr>Agenda</vt:lpstr>
      <vt:lpstr>Szkolenia zdalne - Reakcje</vt:lpstr>
      <vt:lpstr>Wprowadzenie</vt:lpstr>
      <vt:lpstr>Wprowadzenie</vt:lpstr>
      <vt:lpstr>Wprowadzenie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Przygotowanie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Omówienie środowiska pracy - Jupyter Notebook</vt:lpstr>
      <vt:lpstr>Podstawy statystyki – podstawowe pojęcia statystyczne</vt:lpstr>
      <vt:lpstr>Omówienie środowiska pracy - Jupyter Notebook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- Podstawowe pojęcia statystyczne</vt:lpstr>
      <vt:lpstr>Podstawy statystyki – podstawowe pojęcia statystyczne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Podstawy statystyki – podstawowe miary rozkładu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Python - Wybrane Elementy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Podstawowe typy i struktura danych</vt:lpstr>
      <vt:lpstr>Python - Wybrane Elementy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Analiza z NumPy i Pandas</vt:lpstr>
      <vt:lpstr>Python - Wybrane Elementy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Wizualizacja Danych z Matplotlib i Seaborn</vt:lpstr>
      <vt:lpstr>Python - Wybrane Elementy</vt:lpstr>
      <vt:lpstr>Ankieta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Paweł Goleń</cp:lastModifiedBy>
  <cp:revision>107</cp:revision>
  <dcterms:created xsi:type="dcterms:W3CDTF">2023-01-16T07:56:28Z</dcterms:created>
  <dcterms:modified xsi:type="dcterms:W3CDTF">2024-09-27T20:22:30Z</dcterms:modified>
</cp:coreProperties>
</file>